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</p:sldMasterIdLst>
  <p:notesMasterIdLst>
    <p:notesMasterId r:id="rId34"/>
  </p:notesMasterIdLst>
  <p:sldIdLst>
    <p:sldId id="307" r:id="rId3"/>
    <p:sldId id="281" r:id="rId4"/>
    <p:sldId id="272" r:id="rId5"/>
    <p:sldId id="308" r:id="rId6"/>
    <p:sldId id="309" r:id="rId7"/>
    <p:sldId id="305" r:id="rId8"/>
    <p:sldId id="314" r:id="rId9"/>
    <p:sldId id="288" r:id="rId10"/>
    <p:sldId id="295" r:id="rId11"/>
    <p:sldId id="294" r:id="rId12"/>
    <p:sldId id="310" r:id="rId13"/>
    <p:sldId id="301" r:id="rId14"/>
    <p:sldId id="299" r:id="rId15"/>
    <p:sldId id="315" r:id="rId16"/>
    <p:sldId id="311" r:id="rId17"/>
    <p:sldId id="289" r:id="rId18"/>
    <p:sldId id="290" r:id="rId19"/>
    <p:sldId id="291" r:id="rId20"/>
    <p:sldId id="273" r:id="rId21"/>
    <p:sldId id="274" r:id="rId22"/>
    <p:sldId id="303" r:id="rId23"/>
    <p:sldId id="312" r:id="rId24"/>
    <p:sldId id="313" r:id="rId25"/>
    <p:sldId id="284" r:id="rId26"/>
    <p:sldId id="304" r:id="rId27"/>
    <p:sldId id="265" r:id="rId28"/>
    <p:sldId id="266" r:id="rId29"/>
    <p:sldId id="267" r:id="rId30"/>
    <p:sldId id="316" r:id="rId31"/>
    <p:sldId id="269" r:id="rId32"/>
    <p:sldId id="317" r:id="rId3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835E74-90DD-4A8E-A9C0-A440B3B1146E}" type="datetimeFigureOut">
              <a:rPr lang="fa-IR" smtClean="0"/>
              <a:pPr/>
              <a:t>01/15/1441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35F2B0-B2DF-408A-8E36-03EBB8FEEED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50000"/>
              </a:spcBef>
              <a:buClr>
                <a:schemeClr val="accent2"/>
              </a:buClr>
            </a:pPr>
            <a:fld id="{3B17ECF8-4A5C-4B3A-9D48-B69357B96A75}" type="slidenum">
              <a:rPr lang="en-US" altLang="en-US"/>
              <a:pPr algn="r" eaLnBrk="1" hangingPunct="1">
                <a:spcBef>
                  <a:spcPct val="50000"/>
                </a:spcBef>
                <a:buClr>
                  <a:schemeClr val="accent2"/>
                </a:buClr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2B0-B2DF-408A-8E36-03EBB8FEEEDF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50000"/>
              </a:spcBef>
              <a:buClr>
                <a:schemeClr val="accent2"/>
              </a:buClr>
            </a:pPr>
            <a:fld id="{A3F5ADCD-E515-4521-895A-353A09E220F5}" type="slidenum">
              <a:rPr lang="en-US" altLang="en-US"/>
              <a:pPr algn="r" eaLnBrk="1" hangingPunct="1">
                <a:spcBef>
                  <a:spcPct val="50000"/>
                </a:spcBef>
                <a:buClr>
                  <a:schemeClr val="accent2"/>
                </a:buClr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50000"/>
              </a:spcBef>
              <a:buClr>
                <a:schemeClr val="accent2"/>
              </a:buClr>
            </a:pPr>
            <a:fld id="{E43051A1-6124-455A-A87B-88527729DEA0}" type="slidenum">
              <a:rPr lang="en-US" altLang="en-US"/>
              <a:pPr algn="r" eaLnBrk="1" hangingPunct="1">
                <a:spcBef>
                  <a:spcPct val="50000"/>
                </a:spcBef>
                <a:buClr>
                  <a:schemeClr val="accent2"/>
                </a:buClr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50000"/>
              </a:spcBef>
              <a:buClr>
                <a:schemeClr val="accent2"/>
              </a:buClr>
            </a:pPr>
            <a:fld id="{B0878248-B45D-40C7-BECF-F7ABBBD88352}" type="slidenum">
              <a:rPr lang="en-US" altLang="en-US"/>
              <a:pPr algn="r" eaLnBrk="1" hangingPunct="1">
                <a:spcBef>
                  <a:spcPct val="50000"/>
                </a:spcBef>
                <a:buClr>
                  <a:schemeClr val="accent2"/>
                </a:buClr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7BB-6FB6-4A81-A075-3B64A7893E30}" type="datetimeFigureOut">
              <a:rPr lang="fa-IR" smtClean="0"/>
              <a:pPr/>
              <a:t>01/15/1441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0A5-0B77-4637-8E60-6834B93092D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7BB-6FB6-4A81-A075-3B64A7893E30}" type="datetimeFigureOut">
              <a:rPr lang="fa-IR" smtClean="0"/>
              <a:pPr/>
              <a:t>01/15/1441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0A5-0B77-4637-8E60-6834B93092D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7BB-6FB6-4A81-A075-3B64A7893E30}" type="datetimeFigureOut">
              <a:rPr lang="fa-IR" smtClean="0"/>
              <a:pPr/>
              <a:t>01/15/1441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0A5-0B77-4637-8E60-6834B93092D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74663" y="5410200"/>
            <a:ext cx="83058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1400" smtClean="0">
              <a:solidFill>
                <a:srgbClr val="FFFFCC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06400" y="3505200"/>
            <a:ext cx="83058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1400" smtClean="0">
              <a:solidFill>
                <a:srgbClr val="FFFFCC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77863" y="3733800"/>
            <a:ext cx="4943475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2000" smtClean="0">
                <a:solidFill>
                  <a:srgbClr val="FFFF00"/>
                </a:solidFill>
              </a:rPr>
              <a:t>Dr. Tudor H. Hughes M.D., FRCR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2000" smtClean="0">
                <a:solidFill>
                  <a:srgbClr val="FFFF00"/>
                </a:solidFill>
              </a:rPr>
              <a:t>Department of Radiology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2000" smtClean="0">
                <a:solidFill>
                  <a:srgbClr val="FFFF00"/>
                </a:solidFill>
              </a:rPr>
              <a:t>University of California School of Medicine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2000" smtClean="0">
                <a:solidFill>
                  <a:srgbClr val="FFFF00"/>
                </a:solidFill>
              </a:rPr>
              <a:t>San Diego, California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endParaRPr lang="en-US" sz="2400" smtClean="0">
              <a:solidFill>
                <a:srgbClr val="FFFF00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52488" cy="6937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762000"/>
            <a:ext cx="7772400" cy="1752600"/>
          </a:xfrm>
          <a:noFill/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2590800"/>
            <a:ext cx="6365875" cy="7620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11E2EA93-8303-450C-8182-3B148D3CB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defRPr>
                <a:latin typeface="Times New Roman" charset="0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sz="1400">
              <a:solidFill>
                <a:srgbClr val="FFFFCC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A0AA9628-4838-45A2-A469-C9634E424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4FAA2F66-3F12-40AC-9347-A089B45D4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4271DE26-F69B-4D21-B491-EA0CF66BBAA6}" type="slidenum">
              <a:rPr lang="en-US" altLang="en-US" sz="1400" smtClean="0">
                <a:solidFill>
                  <a:srgbClr val="FFFFCC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28157DE-22BB-4CEB-A735-A67BA8F7EC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28157DE-22BB-4CEB-A735-A67BA8F7EC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295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295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28157DE-22BB-4CEB-A735-A67BA8F7EC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628157DE-22BB-4CEB-A735-A67BA8F7EC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628157DE-22BB-4CEB-A735-A67BA8F7EC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28157DE-22BB-4CEB-A735-A67BA8F7EC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28157DE-22BB-4CEB-A735-A67BA8F7EC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7BB-6FB6-4A81-A075-3B64A7893E30}" type="datetimeFigureOut">
              <a:rPr lang="fa-IR" smtClean="0"/>
              <a:pPr/>
              <a:t>01/15/1441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0A5-0B77-4637-8E60-6834B93092D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28157DE-22BB-4CEB-A735-A67BA8F7EC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28157DE-22BB-4CEB-A735-A67BA8F7EC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28157DE-22BB-4CEB-A735-A67BA8F7EC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863" y="12954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2954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28157DE-22BB-4CEB-A735-A67BA8F7EC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7BB-6FB6-4A81-A075-3B64A7893E30}" type="datetimeFigureOut">
              <a:rPr lang="fa-IR" smtClean="0"/>
              <a:pPr/>
              <a:t>01/15/1441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0A5-0B77-4637-8E60-6834B93092D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7BB-6FB6-4A81-A075-3B64A7893E30}" type="datetimeFigureOut">
              <a:rPr lang="fa-IR" smtClean="0"/>
              <a:pPr/>
              <a:t>01/15/1441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0A5-0B77-4637-8E60-6834B93092D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7BB-6FB6-4A81-A075-3B64A7893E30}" type="datetimeFigureOut">
              <a:rPr lang="fa-IR" smtClean="0"/>
              <a:pPr/>
              <a:t>01/15/1441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0A5-0B77-4637-8E60-6834B93092D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7BB-6FB6-4A81-A075-3B64A7893E30}" type="datetimeFigureOut">
              <a:rPr lang="fa-IR" smtClean="0"/>
              <a:pPr/>
              <a:t>01/15/1441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0A5-0B77-4637-8E60-6834B93092D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7BB-6FB6-4A81-A075-3B64A7893E30}" type="datetimeFigureOut">
              <a:rPr lang="fa-IR" smtClean="0"/>
              <a:pPr/>
              <a:t>01/15/1441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0A5-0B77-4637-8E60-6834B93092D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7BB-6FB6-4A81-A075-3B64A7893E30}" type="datetimeFigureOut">
              <a:rPr lang="fa-IR" smtClean="0"/>
              <a:pPr/>
              <a:t>01/15/1441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0A5-0B77-4637-8E60-6834B93092D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7BB-6FB6-4A81-A075-3B64A7893E30}" type="datetimeFigureOut">
              <a:rPr lang="fa-IR" smtClean="0"/>
              <a:pPr/>
              <a:t>01/15/1441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0A5-0B77-4637-8E60-6834B93092D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47BB-6FB6-4A81-A075-3B64A7893E30}" type="datetimeFigureOut">
              <a:rPr lang="fa-IR" smtClean="0"/>
              <a:pPr/>
              <a:t>01/15/1441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590A5-0B77-4637-8E60-6834B93092D7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ln w="31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2954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="" xmlns:a16="http://schemas.microsoft.com/office/drawing/2014/main" id="{628157DE-22BB-4CEB-A735-A67BA8F7EC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6294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defRPr>
                <a:latin typeface="Arial" charset="0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sz="1400">
              <a:solidFill>
                <a:srgbClr val="FFFFCC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1400" smtClean="0">
              <a:solidFill>
                <a:srgbClr val="FFFFCC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FFFFCC"/>
          </a:solidFill>
          <a:latin typeface="+mn-lt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FFFFCC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rgbClr val="FFFFCC"/>
          </a:solidFill>
          <a:latin typeface="+mn-lt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rgbClr val="FFFFCC"/>
          </a:solidFill>
          <a:latin typeface="+mn-lt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rgbClr val="FFFFCC"/>
          </a:solidFill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rgbClr val="FFFFCC"/>
          </a:solidFill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rgbClr val="FFFFCC"/>
          </a:solidFill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rgbClr val="FFFF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838200"/>
          </a:xfrm>
        </p:spPr>
        <p:txBody>
          <a:bodyPr/>
          <a:lstStyle/>
          <a:p>
            <a:r>
              <a:rPr lang="en-US" altLang="en-US" sz="6600" dirty="0" smtClean="0"/>
              <a:t>DXA</a:t>
            </a:r>
            <a:br>
              <a:rPr lang="en-US" altLang="en-US" sz="6600" dirty="0" smtClean="0"/>
            </a:br>
            <a:r>
              <a:rPr lang="en-US" altLang="en-US" sz="6600" dirty="0" smtClean="0"/>
              <a:t>Interpretation</a:t>
            </a:r>
            <a:endParaRPr lang="fa-I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5" descr="analysis 2"/>
          <p:cNvPicPr>
            <a:picLocks noChangeAspect="1" noChangeArrowheads="1"/>
          </p:cNvPicPr>
          <p:nvPr/>
        </p:nvPicPr>
        <p:blipFill>
          <a:blip r:embed="rId2" cstate="print"/>
          <a:srcRect l="8701" r="3319" b="592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patients with scoliosis, measurement of BMD becomes invalid</a:t>
            </a:r>
            <a:endParaRPr lang="fa-IR" dirty="0"/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38313"/>
            <a:ext cx="7848872" cy="485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Numbering</a:t>
            </a:r>
            <a:endParaRPr lang="fa-IR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413953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1027" descr="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268760"/>
            <a:ext cx="400392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3" name="Text Box 1029"/>
          <p:cNvSpPr txBox="1">
            <a:spLocks noChangeArrowheads="1"/>
          </p:cNvSpPr>
          <p:nvPr/>
        </p:nvSpPr>
        <p:spPr bwMode="auto">
          <a:xfrm>
            <a:off x="6780213" y="6553200"/>
            <a:ext cx="2363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altLang="en-US"/>
              <a:t>Wrong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19200"/>
            <a:ext cx="4840288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543675" y="6477000"/>
            <a:ext cx="2600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altLang="en-US"/>
              <a:t>Vertebroplasty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NOMENCLATURE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863" y="1295400"/>
            <a:ext cx="7772400" cy="5562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DXA, not DEXA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T-score should be used with no italics      not T score, t-score, or t score.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These should be expressed to one decimal digit, </a:t>
            </a:r>
            <a:r>
              <a:rPr lang="en-US" sz="2800" dirty="0" err="1" smtClean="0"/>
              <a:t>eg</a:t>
            </a:r>
            <a:r>
              <a:rPr lang="en-US" sz="2800" dirty="0" smtClean="0"/>
              <a:t>, -2.3, not -2 or -2.31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Bone mineral density (BMD) should be expressed to three decimal digits, </a:t>
            </a:r>
            <a:r>
              <a:rPr lang="en-US" sz="2800" dirty="0" err="1" smtClean="0"/>
              <a:t>eg</a:t>
            </a:r>
            <a:r>
              <a:rPr lang="en-US" sz="2800" dirty="0" smtClean="0"/>
              <a:t>, 0.946 g/cm</a:t>
            </a:r>
            <a:r>
              <a:rPr lang="en-US" sz="2800" baseline="30000" dirty="0" smtClean="0"/>
              <a:t>2</a:t>
            </a: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026" descr="C:\Active\DEXA reporting\480.1295 DEXA 84F ca tabl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19200"/>
            <a:ext cx="5334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308304" y="6488668"/>
            <a:ext cx="1835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altLang="en-US" dirty="0"/>
              <a:t>Calcium Tablets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7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69821" y="6237312"/>
            <a:ext cx="20313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Aortic calcification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progression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Area: L1&lt;L2&lt;L3&lt;L4</a:t>
            </a:r>
          </a:p>
          <a:p>
            <a:endParaRPr lang="en-US" dirty="0" smtClean="0"/>
          </a:p>
          <a:p>
            <a:r>
              <a:rPr lang="en-US" dirty="0" smtClean="0"/>
              <a:t>BMC: L1&lt;L2&lt;L3&lt;L4</a:t>
            </a:r>
          </a:p>
          <a:p>
            <a:endParaRPr lang="en-US" dirty="0" smtClean="0"/>
          </a:p>
          <a:p>
            <a:r>
              <a:rPr lang="en-US" dirty="0" smtClean="0"/>
              <a:t>BMD: L1&lt;L2&lt;L3&gt;L4</a:t>
            </a: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r>
              <a:rPr lang="en-US" altLang="en-US" dirty="0" smtClean="0"/>
              <a:t>Look for significant level to level variations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 of T score by more than 1 SD should raise suspicion of some anatomical variation or artifact</a:t>
            </a:r>
          </a:p>
          <a:p>
            <a:endParaRPr lang="en-US" dirty="0" smtClean="0"/>
          </a:p>
          <a:p>
            <a:r>
              <a:rPr lang="en-US" dirty="0" smtClean="0"/>
              <a:t>BMD&gt;1.2 is abnormal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585788"/>
            <a:ext cx="86772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1206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3999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characters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 smtClean="0"/>
              <a:t>Note the:</a:t>
            </a:r>
          </a:p>
          <a:p>
            <a:r>
              <a:rPr lang="en-US" altLang="en-US" dirty="0" smtClean="0"/>
              <a:t>Name </a:t>
            </a:r>
          </a:p>
          <a:p>
            <a:r>
              <a:rPr lang="en-US" altLang="en-US" dirty="0" smtClean="0"/>
              <a:t>Age</a:t>
            </a:r>
          </a:p>
          <a:p>
            <a:r>
              <a:rPr lang="en-US" altLang="en-US" dirty="0" smtClean="0"/>
              <a:t>Sex</a:t>
            </a:r>
          </a:p>
          <a:p>
            <a:r>
              <a:rPr lang="en-US" altLang="en-US" dirty="0" smtClean="0"/>
              <a:t>Ethnicity</a:t>
            </a:r>
          </a:p>
          <a:p>
            <a:r>
              <a:rPr lang="en-US" altLang="en-US" dirty="0" smtClean="0"/>
              <a:t>Weight</a:t>
            </a:r>
          </a:p>
          <a:p>
            <a:r>
              <a:rPr lang="en-US" altLang="en-US" dirty="0" smtClean="0"/>
              <a:t>Height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566392"/>
          </a:xfrm>
        </p:spPr>
        <p:txBody>
          <a:bodyPr/>
          <a:lstStyle/>
          <a:p>
            <a:r>
              <a:rPr lang="en-US" altLang="en-US" sz="8000" dirty="0" smtClean="0"/>
              <a:t>Spine</a:t>
            </a:r>
            <a:br>
              <a:rPr lang="en-US" altLang="en-US" sz="8000" dirty="0" smtClean="0"/>
            </a:br>
            <a:r>
              <a:rPr lang="en-US" altLang="en-US" sz="8000" dirty="0" smtClean="0"/>
              <a:t>Scan</a:t>
            </a:r>
            <a:endParaRPr lang="fa-IR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Good scan criteria?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dirty="0" smtClean="0"/>
              <a:t>Spine should be straight.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/>
              <a:t>Correct ROI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/>
              <a:t>Correct numbering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/>
              <a:t>No artifact</a:t>
            </a:r>
          </a:p>
          <a:p>
            <a:pPr>
              <a:lnSpc>
                <a:spcPct val="200000"/>
              </a:lnSpc>
            </a:pPr>
            <a:endParaRPr lang="en-US" altLang="en-US" dirty="0" smtClean="0"/>
          </a:p>
          <a:p>
            <a:pPr>
              <a:lnSpc>
                <a:spcPct val="200000"/>
              </a:lnSpc>
              <a:buFontTx/>
              <a:buNone/>
            </a:pPr>
            <a:endParaRPr lang="en-US" alt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Spine should be straight.</a:t>
            </a:r>
            <a:br>
              <a:rPr lang="en-US" altLang="en-US" dirty="0" smtClean="0"/>
            </a:br>
            <a:endParaRPr lang="fa-IR" dirty="0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9766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7966"/>
            <a:ext cx="4968552" cy="554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en-GB" altLang="en-US" dirty="0" smtClean="0"/>
              <a:t>ROI</a:t>
            </a:r>
            <a:endParaRPr lang="en-GB" altLang="en-US" sz="3200" dirty="0" smtClean="0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ni in pres design folder">
  <a:themeElements>
    <a:clrScheme name="Mini in pres design folder 9">
      <a:dk1>
        <a:srgbClr val="000000"/>
      </a:dk1>
      <a:lt1>
        <a:srgbClr val="FFFF00"/>
      </a:lt1>
      <a:dk2>
        <a:srgbClr val="000099"/>
      </a:dk2>
      <a:lt2>
        <a:srgbClr val="FFFF00"/>
      </a:lt2>
      <a:accent1>
        <a:srgbClr val="00FF00"/>
      </a:accent1>
      <a:accent2>
        <a:srgbClr val="FF0000"/>
      </a:accent2>
      <a:accent3>
        <a:srgbClr val="AAAACA"/>
      </a:accent3>
      <a:accent4>
        <a:srgbClr val="DADA00"/>
      </a:accent4>
      <a:accent5>
        <a:srgbClr val="AAFFAA"/>
      </a:accent5>
      <a:accent6>
        <a:srgbClr val="E70000"/>
      </a:accent6>
      <a:hlink>
        <a:srgbClr val="00FFFF"/>
      </a:hlink>
      <a:folHlink>
        <a:srgbClr val="FF99FF"/>
      </a:folHlink>
    </a:clrScheme>
    <a:fontScheme name="Mini in pres design fol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ni in pres design fold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 in pres design fold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 in pres design fold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 in pres design fold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 in pres design fold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 in pres design fold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 in pres design fold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 in pres design folder 8">
        <a:dk1>
          <a:srgbClr val="000000"/>
        </a:dk1>
        <a:lt1>
          <a:srgbClr val="FFFF00"/>
        </a:lt1>
        <a:dk2>
          <a:srgbClr val="000099"/>
        </a:dk2>
        <a:lt2>
          <a:srgbClr val="FFFF00"/>
        </a:lt2>
        <a:accent1>
          <a:srgbClr val="FFFFFF"/>
        </a:accent1>
        <a:accent2>
          <a:srgbClr val="FF0000"/>
        </a:accent2>
        <a:accent3>
          <a:srgbClr val="AAAACA"/>
        </a:accent3>
        <a:accent4>
          <a:srgbClr val="DADA00"/>
        </a:accent4>
        <a:accent5>
          <a:srgbClr val="FFFFFF"/>
        </a:accent5>
        <a:accent6>
          <a:srgbClr val="E70000"/>
        </a:accent6>
        <a:hlink>
          <a:srgbClr val="00FF00"/>
        </a:hlink>
        <a:folHlink>
          <a:srgbClr val="00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 in pres design folder 9">
        <a:dk1>
          <a:srgbClr val="000000"/>
        </a:dk1>
        <a:lt1>
          <a:srgbClr val="FFFF00"/>
        </a:lt1>
        <a:dk2>
          <a:srgbClr val="000099"/>
        </a:dk2>
        <a:lt2>
          <a:srgbClr val="FFFF00"/>
        </a:lt2>
        <a:accent1>
          <a:srgbClr val="00FF00"/>
        </a:accent1>
        <a:accent2>
          <a:srgbClr val="FF0000"/>
        </a:accent2>
        <a:accent3>
          <a:srgbClr val="AAAACA"/>
        </a:accent3>
        <a:accent4>
          <a:srgbClr val="DADA00"/>
        </a:accent4>
        <a:accent5>
          <a:srgbClr val="AAFFAA"/>
        </a:accent5>
        <a:accent6>
          <a:srgbClr val="E70000"/>
        </a:accent6>
        <a:hlink>
          <a:srgbClr val="00FFFF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155</Words>
  <Application>Microsoft Office PowerPoint</Application>
  <PresentationFormat>On-screen Show (4:3)</PresentationFormat>
  <Paragraphs>44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Mini in pres design folder</vt:lpstr>
      <vt:lpstr>DXA Interpretation</vt:lpstr>
      <vt:lpstr>NOMENCLATURE</vt:lpstr>
      <vt:lpstr>Identification characters</vt:lpstr>
      <vt:lpstr>Spine Scan</vt:lpstr>
      <vt:lpstr>Good scan criteria?</vt:lpstr>
      <vt:lpstr>Spine should be straight. </vt:lpstr>
      <vt:lpstr>Slide 7</vt:lpstr>
      <vt:lpstr>Slide 8</vt:lpstr>
      <vt:lpstr>ROI</vt:lpstr>
      <vt:lpstr>Slide 10</vt:lpstr>
      <vt:lpstr>Slide 11</vt:lpstr>
      <vt:lpstr>In patients with scoliosis, measurement of BMD becomes invalid</vt:lpstr>
      <vt:lpstr>Numbering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Normal progression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MUMS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</dc:creator>
  <cp:lastModifiedBy>j</cp:lastModifiedBy>
  <cp:revision>13</cp:revision>
  <dcterms:created xsi:type="dcterms:W3CDTF">2019-05-08T03:32:42Z</dcterms:created>
  <dcterms:modified xsi:type="dcterms:W3CDTF">2019-09-14T12:52:20Z</dcterms:modified>
</cp:coreProperties>
</file>