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0000"/>
    <a:srgbClr val="FF9966"/>
    <a:srgbClr val="339966"/>
    <a:srgbClr val="006600"/>
    <a:srgbClr val="009900"/>
    <a:srgbClr val="FF33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28" autoAdjust="0"/>
  </p:normalViewPr>
  <p:slideViewPr>
    <p:cSldViewPr>
      <p:cViewPr varScale="1">
        <p:scale>
          <a:sx n="70" d="100"/>
          <a:sy n="70" d="100"/>
        </p:scale>
        <p:origin x="1386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noProof="0" smtClean="0"/>
              <a:t>برای ویرایش سبک متن اسلاید اصلی، کلیک نمایید</a:t>
            </a:r>
            <a:endParaRPr lang="en-US" noProof="0" smtClean="0"/>
          </a:p>
          <a:p>
            <a:pPr lvl="1"/>
            <a:r>
              <a:rPr lang="ar-SA" noProof="0" smtClean="0"/>
              <a:t>سطح دوم</a:t>
            </a:r>
            <a:endParaRPr lang="en-US" noProof="0" smtClean="0"/>
          </a:p>
          <a:p>
            <a:pPr lvl="2"/>
            <a:r>
              <a:rPr lang="ar-SA" noProof="0" smtClean="0"/>
              <a:t>سطح سوم</a:t>
            </a:r>
            <a:endParaRPr lang="en-US" noProof="0" smtClean="0"/>
          </a:p>
          <a:p>
            <a:pPr lvl="3"/>
            <a:r>
              <a:rPr lang="ar-SA" noProof="0" smtClean="0"/>
              <a:t>سطح چهارم</a:t>
            </a:r>
            <a:endParaRPr lang="en-US" noProof="0" smtClean="0"/>
          </a:p>
          <a:p>
            <a:pPr lvl="4"/>
            <a:r>
              <a:rPr lang="ar-SA" noProof="0" smtClean="0"/>
              <a:t>سطح پنجم</a:t>
            </a:r>
            <a:endParaRPr lang="en-US" noProof="0" smtClean="0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4454379-EBB0-4029-8B80-7B560A27B0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1006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35BC4F0-4B2F-442F-87CF-CEB115B69BA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1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smtClean="0"/>
              <a:t>Nonarticular musculoskeletal pain</a:t>
            </a:r>
          </a:p>
          <a:p>
            <a:pPr eaLnBrk="1" hangingPunct="1"/>
            <a:endParaRPr lang="en-US" altLang="en-US" smtClean="0"/>
          </a:p>
          <a:p>
            <a:pPr eaLnBrk="1" hangingPunct="1"/>
            <a:r>
              <a:rPr lang="en-US" altLang="en-US" b="1" smtClean="0"/>
              <a:t>#0904031</a:t>
            </a:r>
          </a:p>
        </p:txBody>
      </p:sp>
    </p:spTree>
    <p:extLst>
      <p:ext uri="{BB962C8B-B14F-4D97-AF65-F5344CB8AC3E}">
        <p14:creationId xmlns:p14="http://schemas.microsoft.com/office/powerpoint/2010/main" val="464867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a-IR" alt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a-IR" alt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a-IR" alt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ahoma" panose="020B0604030504040204" pitchFamily="34" charset="0"/>
                    <a:cs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fa-IR" alt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ahom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eaLnBrk="1" hangingPunct="1"/>
              <a:endParaRPr lang="fa-IR" altLang="en-US"/>
            </a:p>
          </p:txBody>
        </p:sp>
      </p:grpSp>
      <p:sp>
        <p:nvSpPr>
          <p:cNvPr id="41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9B029D9-E24D-471B-8581-3A5408FFE5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825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E0B7E9-9AE6-4FDC-8555-00521C27C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8377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B48A-1717-4B49-BDDE-ACE10DB189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98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CA1BC-CABD-4BF7-BC04-AADE05173A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141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E140A-1F1E-40B7-BDC3-10DFFEEF98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105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45CCE-9E3D-426D-990A-703DEE611E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234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91A069-D76F-4FA0-A292-1A86B3829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8140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7CFB-04D1-4A37-A867-C05B003A30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007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68BDBF-70CB-4BB9-AFAE-DC3113CD3E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951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194E5-3BC5-470F-9029-F3D830998B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70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a-I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CB94D8-82A4-4A9E-AC28-F4A087A3ED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40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a-IR" alt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a-IR" alt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a-IR" alt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a-I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a-IR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a-IR" altLang="en-US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endParaRPr kumimoji="1" lang="fa-IR" alt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FBE5198F-45C7-4146-A72B-227691482F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slids\&#1570;&#1605;&#1608;&#1586;&#1588;%20&#1605;&#1580;&#1575;&#1586;&#1740;\sound\1.wav" TargetMode="External"/><Relationship Id="rId1" Type="http://schemas.microsoft.com/office/2007/relationships/media" Target="file:///G:\slids\&#1570;&#1605;&#1608;&#1586;&#1588;%20&#1605;&#1580;&#1575;&#1586;&#1740;\sound\1.wav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H\Desktop\&#1570;&#1605;&#1608;&#1586;&#1588;%20&#1605;&#1580;&#1575;&#1586;&#1740;\sound\10.wav" TargetMode="Externa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MH\Desktop\&#1570;&#1605;&#1608;&#1586;&#1588;%20&#1605;&#1580;&#1575;&#1586;&#1740;\sound\11.wav" TargetMode="Externa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pn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MH\Desktop\&#1570;&#1605;&#1608;&#1586;&#1588;%20&#1605;&#1580;&#1575;&#1586;&#1740;\sound\12.wav" TargetMode="Externa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MH\Desktop\&#1570;&#1605;&#1608;&#1586;&#1588;%20&#1605;&#1580;&#1575;&#1586;&#1740;\sound\13.wav" TargetMode="Externa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oleObject" Target="../embeddings/oleObject6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MH\Desktop\&#1570;&#1605;&#1608;&#1586;&#1588;%20&#1605;&#1580;&#1575;&#1586;&#1740;\sound\14.wav" TargetMode="Externa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MH\Desktop\&#1570;&#1605;&#1608;&#1586;&#1588;%20&#1605;&#1580;&#1575;&#1586;&#1740;\sound\15.wav" TargetMode="Externa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oleObject" Target="../embeddings/oleObject8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0.png"/><Relationship Id="rId2" Type="http://schemas.openxmlformats.org/officeDocument/2006/relationships/audio" Target="file:///C:\Documents%20and%20Settings\MH\Desktop\&#1570;&#1605;&#1608;&#1586;&#1588;%20&#1605;&#1580;&#1575;&#1586;&#1740;\sound\16.wav" TargetMode="Externa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9.png"/><Relationship Id="rId4" Type="http://schemas.openxmlformats.org/officeDocument/2006/relationships/oleObject" Target="../embeddings/oleObject9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MH\Desktop\&#1570;&#1605;&#1608;&#1586;&#1588;%20&#1605;&#1580;&#1575;&#1586;&#1740;\sound\17.wav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audio" Target="file:///C:\Documents%20and%20Settings\MH\Desktop\&#1570;&#1605;&#1608;&#1586;&#1588;%20&#1605;&#1580;&#1575;&#1586;&#1740;\sound\18.wav" TargetMode="Externa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8.png"/><Relationship Id="rId2" Type="http://schemas.openxmlformats.org/officeDocument/2006/relationships/audio" Target="file:///C:\Documents%20and%20Settings\MH\Desktop\&#1570;&#1605;&#1608;&#1586;&#1588;%20&#1605;&#1580;&#1575;&#1586;&#1740;\sound\19.wav" TargetMode="Externa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G:\slids\&#1570;&#1605;&#1608;&#1586;&#1588;%20&#1605;&#1580;&#1575;&#1586;&#1740;\sound\2.wav" TargetMode="External"/><Relationship Id="rId1" Type="http://schemas.microsoft.com/office/2007/relationships/media" Target="file:///G:\slids\&#1570;&#1605;&#1608;&#1586;&#1588;%20&#1605;&#1580;&#1575;&#1586;&#1740;\sound\2.wav" TargetMode="External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H\Desktop\&#1570;&#1605;&#1608;&#1586;&#1588;%20&#1605;&#1580;&#1575;&#1586;&#1740;\sound\20.wav" TargetMode="Externa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2" Type="http://schemas.openxmlformats.org/officeDocument/2006/relationships/audio" Target="file:///C:\Documents%20and%20Settings\MH\Desktop\&#1570;&#1605;&#1608;&#1586;&#1588;%20&#1605;&#1580;&#1575;&#1586;&#1740;\sound\21.wav" TargetMode="Externa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3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0.png"/><Relationship Id="rId2" Type="http://schemas.openxmlformats.org/officeDocument/2006/relationships/audio" Target="file:///C:\Documents%20and%20Settings\MH\Desktop\&#1570;&#1605;&#1608;&#1586;&#1588;%20&#1605;&#1580;&#1575;&#1586;&#1740;\sound\22.wav" TargetMode="Externa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9.png"/><Relationship Id="rId4" Type="http://schemas.openxmlformats.org/officeDocument/2006/relationships/oleObject" Target="../embeddings/oleObject15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MH\Desktop\&#1570;&#1605;&#1608;&#1586;&#1588;%20&#1605;&#1580;&#1575;&#1586;&#1740;\sound\23.wav" TargetMode="Externa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H\Desktop\&#1570;&#1605;&#1608;&#1586;&#1588;%20&#1605;&#1580;&#1575;&#1586;&#1740;\sound\24.wav" TargetMode="Externa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G:\slids\&#1570;&#1605;&#1608;&#1586;&#1588;%20&#1605;&#1580;&#1575;&#1586;&#1740;\sound\3.wav" TargetMode="External"/><Relationship Id="rId1" Type="http://schemas.microsoft.com/office/2007/relationships/media" Target="file:///G:\slids\&#1570;&#1605;&#1608;&#1586;&#1588;%20&#1605;&#1580;&#1575;&#1586;&#1740;\sound\3.wav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H\Desktop\&#1570;&#1605;&#1608;&#1586;&#1588;%20&#1605;&#1580;&#1575;&#1586;&#1740;\sound\4.wav" TargetMode="Externa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file:///C:\Documents%20and%20Settings\MH\Desktop\&#1570;&#1605;&#1608;&#1586;&#1588;%20&#1605;&#1580;&#1575;&#1586;&#1740;\sound\5.wav" TargetMode="Externa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Documents%20and%20Settings\MH\Desktop\&#1570;&#1605;&#1608;&#1586;&#1588;%20&#1605;&#1580;&#1575;&#1586;&#1740;\sound\6.wav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MH\Desktop\&#1570;&#1605;&#1608;&#1586;&#1588;%20&#1605;&#1580;&#1575;&#1586;&#1740;\sound\7.wav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png"/><Relationship Id="rId2" Type="http://schemas.openxmlformats.org/officeDocument/2006/relationships/audio" Target="file:///C:\Documents%20and%20Settings\MH\Desktop\&#1570;&#1605;&#1608;&#1586;&#1588;%20&#1605;&#1580;&#1575;&#1586;&#1740;\sound\8.wav" TargetMode="Externa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9.png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4.xml"/><Relationship Id="rId1" Type="http://schemas.openxmlformats.org/officeDocument/2006/relationships/audio" Target="file:///C:\Documents%20and%20Settings\MH\Desktop\&#1570;&#1605;&#1608;&#1586;&#1588;%20&#1605;&#1580;&#1575;&#1586;&#1740;\sound\9.wav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17538"/>
            <a:ext cx="6792912" cy="1143000"/>
          </a:xfrm>
        </p:spPr>
        <p:txBody>
          <a:bodyPr/>
          <a:lstStyle/>
          <a:p>
            <a:pPr algn="ctr" eaLnBrk="1" hangingPunct="1"/>
            <a:r>
              <a:rPr lang="en-US" altLang="en-US" sz="5400" smtClean="0"/>
              <a:t>Regional Rheumatic pain syndrome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71600" y="2643188"/>
            <a:ext cx="7772400" cy="3489325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Juxtaarticular disorders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0" smtClean="0"/>
          </a:p>
          <a:p>
            <a:pPr eaLnBrk="1" hangingPunct="1"/>
            <a:r>
              <a:rPr lang="en-US" altLang="en-US" sz="4000" smtClean="0"/>
              <a:t>Periarthritis</a:t>
            </a:r>
          </a:p>
          <a:p>
            <a:pPr eaLnBrk="1" hangingPunct="1"/>
            <a:endParaRPr lang="en-US" altLang="en-US" sz="400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4000" smtClean="0"/>
          </a:p>
          <a:p>
            <a:pPr eaLnBrk="1" hangingPunct="1"/>
            <a:endParaRPr lang="en-US" altLang="en-US" sz="4000" smtClean="0"/>
          </a:p>
          <a:p>
            <a:pPr eaLnBrk="1" hangingPunct="1"/>
            <a:endParaRPr lang="en-US" altLang="en-US" sz="4000" smtClean="0"/>
          </a:p>
          <a:p>
            <a:pPr eaLnBrk="1" hangingPunct="1"/>
            <a:endParaRPr lang="en-US" altLang="en-US" sz="4000" smtClean="0"/>
          </a:p>
        </p:txBody>
      </p:sp>
      <p:pic>
        <p:nvPicPr>
          <p:cNvPr id="7" name="1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738" y="2254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4025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0"/>
            <a:ext cx="72866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0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6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Thoracic outlet syndrome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Definition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Causes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Symptoms         neurologic         vascular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 physical exa.    Adson test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Diagnosis:              X-Ray  EMG  MRI</a:t>
            </a: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5145088" y="2571750"/>
          <a:ext cx="3810000" cy="300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2" name="Bitmap Image" r:id="rId4" imgW="3790476" imgH="2991268" progId="Paint.Picture">
                  <p:embed/>
                </p:oleObj>
              </mc:Choice>
              <mc:Fallback>
                <p:oleObj name="Bitmap Image" r:id="rId4" imgW="3790476" imgH="299126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571750"/>
                        <a:ext cx="3810000" cy="3005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1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3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Thoracic outlet syndrome</a:t>
            </a:r>
          </a:p>
        </p:txBody>
      </p:sp>
      <p:graphicFrame>
        <p:nvGraphicFramePr>
          <p:cNvPr id="1638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2590800" y="1981200"/>
          <a:ext cx="42576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Bitmap Image" r:id="rId4" imgW="2847619" imgH="2752381" progId="Paint.Picture">
                  <p:embed/>
                </p:oleObj>
              </mc:Choice>
              <mc:Fallback>
                <p:oleObj name="Bitmap Image" r:id="rId4" imgW="2847619" imgH="27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42576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1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43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Olecranon Bursitis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Diagnosis</a:t>
            </a:r>
          </a:p>
          <a:p>
            <a:pPr eaLnBrk="1" hangingPunct="1"/>
            <a:r>
              <a:rPr lang="en-US" altLang="en-US" smtClean="0"/>
              <a:t>Treatment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4876800" y="3276600"/>
          <a:ext cx="3810000" cy="275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0" name="Bitmap Image" r:id="rId4" imgW="4600000" imgH="3323810" progId="Paint.Picture">
                  <p:embed/>
                </p:oleObj>
              </mc:Choice>
              <mc:Fallback>
                <p:oleObj name="Bitmap Image" r:id="rId4" imgW="4600000" imgH="33238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276600"/>
                        <a:ext cx="3810000" cy="275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1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7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Tennis Elbow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4438" y="2000250"/>
            <a:ext cx="38100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Physical Exa.</a:t>
            </a:r>
          </a:p>
          <a:p>
            <a:pPr eaLnBrk="1" hangingPunct="1"/>
            <a:r>
              <a:rPr lang="en-US" altLang="en-US" smtClean="0"/>
              <a:t>Diagnosis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4724400" y="2514600"/>
          <a:ext cx="3810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4" name="Bitmap Image" r:id="rId4" imgW="4114286" imgH="2400635" progId="Paint.Picture">
                  <p:embed/>
                </p:oleObj>
              </mc:Choice>
              <mc:Fallback>
                <p:oleObj name="Bitmap Image" r:id="rId4" imgW="4114286" imgH="240063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514600"/>
                        <a:ext cx="38100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14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188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815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Golfer</a:t>
            </a:r>
            <a:r>
              <a:rPr lang="en-US" altLang="en-US" smtClean="0">
                <a:latin typeface="Times New Roman" panose="02020603050405020304" pitchFamily="18" charset="0"/>
              </a:rPr>
              <a:t>’</a:t>
            </a:r>
            <a:r>
              <a:rPr lang="en-US" altLang="en-US" smtClean="0"/>
              <a:t>s Elbow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Physical Exa.</a:t>
            </a:r>
          </a:p>
          <a:p>
            <a:pPr eaLnBrk="1" hangingPunct="1"/>
            <a:r>
              <a:rPr lang="en-US" altLang="en-US" smtClean="0"/>
              <a:t>Treatment</a:t>
            </a:r>
          </a:p>
        </p:txBody>
      </p:sp>
      <p:graphicFrame>
        <p:nvGraphicFramePr>
          <p:cNvPr id="19460" name="Object 5"/>
          <p:cNvGraphicFramePr>
            <a:graphicFrameLocks noChangeAspect="1"/>
          </p:cNvGraphicFramePr>
          <p:nvPr>
            <p:ph type="body" sz="half" idx="2"/>
          </p:nvPr>
        </p:nvGraphicFramePr>
        <p:xfrm>
          <a:off x="5145088" y="2933700"/>
          <a:ext cx="3810000" cy="228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8" name="Bitmap Image" r:id="rId4" imgW="5200000" imgH="3115110" progId="Paint.Picture">
                  <p:embed/>
                </p:oleObj>
              </mc:Choice>
              <mc:Fallback>
                <p:oleObj name="Bitmap Image" r:id="rId4" imgW="5200000" imgH="311511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933700"/>
                        <a:ext cx="3810000" cy="2281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15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91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Synovial cyst and Ganglion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</a:t>
            </a:r>
          </a:p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Treatment</a:t>
            </a: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228600" y="4343400"/>
          <a:ext cx="3810000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2" name="Bitmap Image" r:id="rId4" imgW="3943901" imgH="2266667" progId="Paint.Picture">
                  <p:embed/>
                </p:oleObj>
              </mc:Choice>
              <mc:Fallback>
                <p:oleObj name="Bitmap Image" r:id="rId4" imgW="3943901" imgH="226666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343400"/>
                        <a:ext cx="3810000" cy="219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4648200" y="3200400"/>
          <a:ext cx="4219575" cy="320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Bitmap Image" r:id="rId6" imgW="4219048" imgH="3209524" progId="Paint.Picture">
                  <p:embed/>
                </p:oleObj>
              </mc:Choice>
              <mc:Fallback>
                <p:oleObj name="Bitmap Image" r:id="rId6" imgW="4219048" imgH="3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200400"/>
                        <a:ext cx="4219575" cy="320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16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4286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71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1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 Quervain</a:t>
            </a:r>
            <a:r>
              <a:rPr lang="en-US" altLang="en-US" smtClean="0">
                <a:latin typeface="Times New Roman" panose="02020603050405020304" pitchFamily="18" charset="0"/>
              </a:rPr>
              <a:t>’</a:t>
            </a:r>
            <a:r>
              <a:rPr lang="en-US" altLang="en-US" smtClean="0"/>
              <a:t>s Tenosynovitis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APL,EPB</a:t>
            </a:r>
          </a:p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Physical Exam.   Finkelstein test</a:t>
            </a:r>
          </a:p>
          <a:p>
            <a:pPr eaLnBrk="1" hangingPunct="1"/>
            <a:r>
              <a:rPr lang="en-US" altLang="en-US" smtClean="0"/>
              <a:t>Treatment</a:t>
            </a:r>
          </a:p>
        </p:txBody>
      </p:sp>
      <p:pic>
        <p:nvPicPr>
          <p:cNvPr id="21508" name="Picture 7" descr="http://www.theqi.com/cmed/misc/images/ten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3" y="1928813"/>
            <a:ext cx="3429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878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30" name="Object 5"/>
          <p:cNvGraphicFramePr>
            <a:graphicFrameLocks noChangeAspect="1"/>
          </p:cNvGraphicFramePr>
          <p:nvPr/>
        </p:nvGraphicFramePr>
        <p:xfrm>
          <a:off x="571500" y="3681413"/>
          <a:ext cx="3743325" cy="317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6" name="Bitmap Image" r:id="rId4" imgW="2285714" imgH="1704762" progId="Paint.Picture">
                  <p:embed/>
                </p:oleObj>
              </mc:Choice>
              <mc:Fallback>
                <p:oleObj name="Bitmap Image" r:id="rId4" imgW="2285714" imgH="1704762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3681413"/>
                        <a:ext cx="3743325" cy="317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0"/>
            <a:ext cx="4427538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3181350"/>
            <a:ext cx="2733675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40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Carpal Tunnel</a:t>
            </a:r>
          </a:p>
        </p:txBody>
      </p:sp>
      <p:graphicFrame>
        <p:nvGraphicFramePr>
          <p:cNvPr id="23555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71438" y="2017713"/>
          <a:ext cx="54483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0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8" y="2017713"/>
                        <a:ext cx="5448300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6" name="Picture 5" descr="http://www.carpal-tunnel-treatments.com/images/cts_hand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85938"/>
            <a:ext cx="3311525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19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45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Regional Rheumatic pain syndrome</a:t>
            </a:r>
          </a:p>
        </p:txBody>
      </p:sp>
      <p:sp>
        <p:nvSpPr>
          <p:cNvPr id="5123" name="Content Placeholder 5"/>
          <p:cNvSpPr>
            <a:spLocks noGrp="1"/>
          </p:cNvSpPr>
          <p:nvPr>
            <p:ph sz="half" idx="1"/>
          </p:nvPr>
        </p:nvSpPr>
        <p:spPr>
          <a:xfrm>
            <a:off x="857250" y="2071688"/>
            <a:ext cx="3492500" cy="4114800"/>
          </a:xfrm>
        </p:spPr>
        <p:txBody>
          <a:bodyPr/>
          <a:lstStyle/>
          <a:p>
            <a:pPr eaLnBrk="1" hangingPunct="1"/>
            <a:r>
              <a:rPr lang="en-US" altLang="en-US" smtClean="0"/>
              <a:t>Tendinitis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Enthesopathies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Bursitis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Capsulitis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mtClean="0"/>
              <a:t>Fibromyalgia</a:t>
            </a:r>
          </a:p>
          <a:p>
            <a:pPr eaLnBrk="1" hangingPunct="1"/>
            <a:endParaRPr lang="fa-IR" altLang="en-US" smtClean="0"/>
          </a:p>
        </p:txBody>
      </p:sp>
      <p:sp>
        <p:nvSpPr>
          <p:cNvPr id="5124" name="Content Placeholder 7"/>
          <p:cNvSpPr>
            <a:spLocks noGrp="1"/>
          </p:cNvSpPr>
          <p:nvPr>
            <p:ph sz="half" idx="2"/>
          </p:nvPr>
        </p:nvSpPr>
        <p:spPr>
          <a:xfrm>
            <a:off x="4786313" y="2017713"/>
            <a:ext cx="4168775" cy="4114800"/>
          </a:xfrm>
        </p:spPr>
        <p:txBody>
          <a:bodyPr/>
          <a:lstStyle/>
          <a:p>
            <a:pPr eaLnBrk="1" hangingPunct="1">
              <a:lnSpc>
                <a:spcPct val="125000"/>
              </a:lnSpc>
            </a:pPr>
            <a:r>
              <a:rPr lang="en-US" altLang="en-US" sz="2400" smtClean="0"/>
              <a:t>Thoracic outlet syndrome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 smtClean="0"/>
              <a:t>Nerve entrapment syndromes</a:t>
            </a:r>
          </a:p>
          <a:p>
            <a:pPr eaLnBrk="1" hangingPunct="1">
              <a:lnSpc>
                <a:spcPct val="125000"/>
              </a:lnSpc>
            </a:pPr>
            <a:r>
              <a:rPr lang="en-US" altLang="en-US" sz="2400" smtClean="0"/>
              <a:t>Reflex sympathetic dystrophy (complex regional pain syndrome)</a:t>
            </a:r>
          </a:p>
          <a:p>
            <a:pPr eaLnBrk="1" hangingPunct="1"/>
            <a:endParaRPr lang="fa-IR" altLang="en-US" smtClean="0"/>
          </a:p>
        </p:txBody>
      </p:sp>
      <p:pic>
        <p:nvPicPr>
          <p:cNvPr id="6" name="2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146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Carpal Tunnel Syndrome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Causes: pregnancy,trauma,synovitis, hypothyroidism,acromegalia,DM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Physical Exam.  Phalen</a:t>
            </a:r>
            <a:r>
              <a:rPr lang="en-US" altLang="en-US" smtClean="0">
                <a:latin typeface="Times New Roman" panose="02020603050405020304" pitchFamily="18" charset="0"/>
              </a:rPr>
              <a:t>’</a:t>
            </a:r>
            <a:r>
              <a:rPr lang="en-US" altLang="en-US" smtClean="0"/>
              <a:t>s sign            Tinel</a:t>
            </a:r>
            <a:r>
              <a:rPr lang="en-US" altLang="en-US" smtClean="0">
                <a:latin typeface="Times New Roman" panose="02020603050405020304" pitchFamily="18" charset="0"/>
              </a:rPr>
              <a:t>’</a:t>
            </a:r>
            <a:r>
              <a:rPr lang="en-US" altLang="en-US" smtClean="0"/>
              <a:t>s sign</a:t>
            </a:r>
          </a:p>
          <a:p>
            <a:pPr eaLnBrk="1" hangingPunct="1"/>
            <a:r>
              <a:rPr lang="en-US" altLang="en-US" smtClean="0"/>
              <a:t>Diagnosis:NCV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4" name="20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54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 CTS</a:t>
            </a: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6324600" y="2209800"/>
          <a:ext cx="2619375" cy="3762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4" name="Bitmap Image" r:id="rId4" imgW="2619048" imgH="3761905" progId="Paint.Picture">
                  <p:embed/>
                </p:oleObj>
              </mc:Choice>
              <mc:Fallback>
                <p:oleObj name="Bitmap Image" r:id="rId4" imgW="2619048" imgH="37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2209800"/>
                        <a:ext cx="2619375" cy="3762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4" name="Object 5"/>
          <p:cNvGraphicFramePr>
            <a:graphicFrameLocks noChangeAspect="1"/>
          </p:cNvGraphicFramePr>
          <p:nvPr/>
        </p:nvGraphicFramePr>
        <p:xfrm>
          <a:off x="1524000" y="2743200"/>
          <a:ext cx="3905250" cy="166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Bitmap Image" r:id="rId6" imgW="0" imgH="0" progId="Paint.Picture">
                  <p:embed/>
                </p:oleObj>
              </mc:Choice>
              <mc:Fallback>
                <p:oleObj name="Bitmap Image" r:id="rId6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743200"/>
                        <a:ext cx="3905250" cy="1666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2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745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   CTS</a:t>
            </a:r>
          </a:p>
        </p:txBody>
      </p:sp>
      <p:graphicFrame>
        <p:nvGraphicFramePr>
          <p:cNvPr id="26627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4724400" y="2017713"/>
          <a:ext cx="3849688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8" name="Bitmap Image" r:id="rId4" imgW="3943901" imgH="2314286" progId="Paint.Picture">
                  <p:embed/>
                </p:oleObj>
              </mc:Choice>
              <mc:Fallback>
                <p:oleObj name="Bitmap Image" r:id="rId4" imgW="3943901" imgH="2314286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017713"/>
                        <a:ext cx="3849688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" y="2057400"/>
          <a:ext cx="381000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Bitmap Image" r:id="rId6" imgW="5563377" imgH="3142857" progId="Paint.Picture">
                  <p:embed/>
                </p:oleObj>
              </mc:Choice>
              <mc:Fallback>
                <p:oleObj name="Bitmap Image" r:id="rId6" imgW="5563377" imgH="314285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057400"/>
                        <a:ext cx="3810000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22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2420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7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Dupuytren</a:t>
            </a:r>
            <a:r>
              <a:rPr lang="en-US" altLang="en-US" smtClean="0">
                <a:latin typeface="Times New Roman" panose="02020603050405020304" pitchFamily="18" charset="0"/>
              </a:rPr>
              <a:t>’</a:t>
            </a:r>
            <a:r>
              <a:rPr lang="en-US" altLang="en-US" smtClean="0"/>
              <a:t>s contracture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</a:t>
            </a:r>
          </a:p>
          <a:p>
            <a:pPr eaLnBrk="1" hangingPunct="1"/>
            <a:r>
              <a:rPr lang="en-US" altLang="en-US" smtClean="0"/>
              <a:t>Causes:familial, alcoholism,epilepsy,diabetes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graphicFrame>
        <p:nvGraphicFramePr>
          <p:cNvPr id="27652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5145088" y="2987675"/>
          <a:ext cx="3810000" cy="217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2" name="Bitmap Image" r:id="rId4" imgW="5409524" imgH="3086531" progId="Paint.Picture">
                  <p:embed/>
                </p:oleObj>
              </mc:Choice>
              <mc:Fallback>
                <p:oleObj name="Bitmap Image" r:id="rId4" imgW="5409524" imgH="308653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5088" y="2987675"/>
                        <a:ext cx="3810000" cy="2173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23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81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Tietze</a:t>
            </a:r>
            <a:r>
              <a:rPr lang="en-US" altLang="en-US" sz="4000" smtClean="0">
                <a:latin typeface="Times New Roman" panose="02020603050405020304" pitchFamily="18" charset="0"/>
              </a:rPr>
              <a:t>’</a:t>
            </a:r>
            <a:r>
              <a:rPr lang="en-US" altLang="en-US" sz="4000" smtClean="0"/>
              <a:t>s syndrome&amp;costochndritis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Definition</a:t>
            </a:r>
          </a:p>
          <a:p>
            <a:pPr eaLnBrk="1" hangingPunct="1"/>
            <a:r>
              <a:rPr lang="en-US" altLang="en-US" smtClean="0"/>
              <a:t>Age&lt;40</a:t>
            </a:r>
          </a:p>
          <a:p>
            <a:pPr eaLnBrk="1" hangingPunct="1"/>
            <a:r>
              <a:rPr lang="en-US" altLang="en-US" smtClean="0"/>
              <a:t>Usually one joint</a:t>
            </a:r>
          </a:p>
          <a:p>
            <a:pPr eaLnBrk="1" hangingPunct="1"/>
            <a:r>
              <a:rPr lang="en-US" altLang="en-US" smtClean="0"/>
              <a:t>Costochonral joint 2&amp;3</a:t>
            </a:r>
          </a:p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Differential Diagnosis</a:t>
            </a:r>
          </a:p>
          <a:p>
            <a:pPr eaLnBrk="1" hangingPunct="1"/>
            <a:r>
              <a:rPr lang="en-US" altLang="en-US" smtClean="0"/>
              <a:t>Treatment</a:t>
            </a:r>
          </a:p>
        </p:txBody>
      </p:sp>
      <p:pic>
        <p:nvPicPr>
          <p:cNvPr id="28676" name="Picture 5" descr="http://www.webanswers.com/post-images/F/FB/15294AD3-100F-10A9-116A1077EB9567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4286250"/>
            <a:ext cx="29622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2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92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  </a:t>
            </a:r>
            <a:r>
              <a:rPr lang="en-US" altLang="en-US" sz="5400" b="1" i="1" smtClean="0"/>
              <a:t>Shoulder</a:t>
            </a: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928813"/>
            <a:ext cx="535463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3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25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48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2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50963" y="617538"/>
            <a:ext cx="7793037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Rotator cuff tendinitis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066800" y="1981200"/>
            <a:ext cx="80772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eaLnBrk="1" hangingPunct="1">
              <a:buClr>
                <a:srgbClr val="3333CC"/>
              </a:buClr>
              <a:buFont typeface="Wingdings" panose="05000000000000000000" pitchFamily="2" charset="2"/>
              <a:buNone/>
            </a:pPr>
            <a:endParaRPr lang="fa-IR" altLang="en-US">
              <a:solidFill>
                <a:srgbClr val="000000"/>
              </a:solidFill>
            </a:endParaRPr>
          </a:p>
        </p:txBody>
      </p: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533400" y="2209800"/>
            <a:ext cx="259080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rgbClr val="000000"/>
                </a:solidFill>
              </a:rPr>
              <a:t>Rotator cuff</a:t>
            </a:r>
          </a:p>
          <a:p>
            <a:pPr eaLnBrk="1" hangingPunct="1">
              <a:spcBef>
                <a:spcPct val="50000"/>
              </a:spcBef>
              <a:buClr>
                <a:srgbClr val="3333CC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dirty="0">
                <a:solidFill>
                  <a:srgbClr val="000000"/>
                </a:solidFill>
              </a:rPr>
              <a:t>Function</a:t>
            </a:r>
          </a:p>
          <a:p>
            <a:pPr marL="514350" indent="-514350" eaLnBrk="1" hangingPunct="1">
              <a:spcBef>
                <a:spcPct val="500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</a:rPr>
              <a:t>Rotation</a:t>
            </a:r>
          </a:p>
          <a:p>
            <a:pPr marL="514350" indent="-514350" eaLnBrk="1" hangingPunct="1">
              <a:spcBef>
                <a:spcPct val="500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3200" dirty="0" err="1">
                <a:solidFill>
                  <a:srgbClr val="000000"/>
                </a:solidFill>
              </a:rPr>
              <a:t>Abductio</a:t>
            </a:r>
            <a:endParaRPr lang="en-US" sz="3200" dirty="0">
              <a:solidFill>
                <a:srgbClr val="000000"/>
              </a:solidFill>
            </a:endParaRPr>
          </a:p>
          <a:p>
            <a:pPr marL="514350" indent="-514350" eaLnBrk="1" hangingPunct="1">
              <a:spcBef>
                <a:spcPct val="50000"/>
              </a:spcBef>
              <a:buClr>
                <a:srgbClr val="3333CC"/>
              </a:buClr>
              <a:buSzPct val="60000"/>
              <a:buFont typeface="+mj-lt"/>
              <a:buAutoNum type="arabicPeriod"/>
              <a:defRPr/>
            </a:pPr>
            <a:r>
              <a:rPr lang="en-US" sz="3200" dirty="0">
                <a:solidFill>
                  <a:srgbClr val="000000"/>
                </a:solidFill>
              </a:rPr>
              <a:t>Stability</a:t>
            </a:r>
          </a:p>
        </p:txBody>
      </p:sp>
      <p:pic>
        <p:nvPicPr>
          <p:cNvPr id="819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2287588"/>
            <a:ext cx="52292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4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610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5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Rotator cuff tendinitis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Impingement syndrome</a:t>
            </a:r>
          </a:p>
          <a:p>
            <a:pPr eaLnBrk="1" hangingPunct="1"/>
            <a:r>
              <a:rPr lang="en-US" altLang="en-US" smtClean="0"/>
              <a:t>Frequency</a:t>
            </a:r>
          </a:p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Physical examination</a:t>
            </a:r>
          </a:p>
          <a:p>
            <a:pPr eaLnBrk="1" hangingPunct="1"/>
            <a:r>
              <a:rPr lang="en-US" altLang="en-US" smtClean="0"/>
              <a:t>Diagnosis</a:t>
            </a:r>
          </a:p>
          <a:p>
            <a:pPr eaLnBrk="1" hangingPunct="1"/>
            <a:r>
              <a:rPr lang="en-US" altLang="en-US" smtClean="0"/>
              <a:t>Treatment</a:t>
            </a:r>
          </a:p>
        </p:txBody>
      </p:sp>
      <p:graphicFrame>
        <p:nvGraphicFramePr>
          <p:cNvPr id="9220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4953000" y="2212975"/>
          <a:ext cx="4002088" cy="418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4" name="Bitmap Image" r:id="rId4" imgW="3390476" imgH="3315163" progId="Paint.Picture">
                  <p:embed/>
                </p:oleObj>
              </mc:Choice>
              <mc:Fallback>
                <p:oleObj name="Bitmap Image" r:id="rId4" imgW="3390476" imgH="331516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212975"/>
                        <a:ext cx="4002088" cy="418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5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0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40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emedx.com/emedx/diagnosis_information/diagnosis_information_image_files/shoulder_images/rotator_cuff_tear_mr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500313"/>
            <a:ext cx="3027362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5" descr="http://www.emedx.com/emedx/diagnosis_information/diagnosis_information_image_files/shoulder_images/rotator_cuff_normal_m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5" y="2571750"/>
            <a:ext cx="2909888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6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143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21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5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Rotator cuff tear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 </a:t>
            </a:r>
          </a:p>
          <a:p>
            <a:pPr eaLnBrk="1" hangingPunct="1"/>
            <a:r>
              <a:rPr lang="en-US" altLang="en-US" smtClean="0"/>
              <a:t>Physical examination</a:t>
            </a:r>
          </a:p>
          <a:p>
            <a:pPr eaLnBrk="1" hangingPunct="1"/>
            <a:r>
              <a:rPr lang="en-US" altLang="en-US" smtClean="0"/>
              <a:t>Diagnosis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11268" name="Picture 5" descr="Shoulder Rotator Cu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2857500"/>
            <a:ext cx="35433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7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35718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39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4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Bicipital tendinitis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Physical exa. Yergason</a:t>
            </a:r>
            <a:r>
              <a:rPr lang="en-US" altLang="en-US" smtClean="0">
                <a:latin typeface="Times New Roman" panose="02020603050405020304" pitchFamily="18" charset="0"/>
              </a:rPr>
              <a:t>’</a:t>
            </a:r>
            <a:r>
              <a:rPr lang="en-US" altLang="en-US" smtClean="0"/>
              <a:t>s test</a:t>
            </a:r>
          </a:p>
          <a:p>
            <a:pPr eaLnBrk="1" hangingPunct="1"/>
            <a:r>
              <a:rPr lang="en-US" altLang="en-US" smtClean="0"/>
              <a:t>Diagnosis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eaLnBrk="1" hangingPunct="1"/>
            <a:endParaRPr lang="en-US" altLang="en-US" smtClean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>
            <p:ph type="body" sz="half" idx="2"/>
          </p:nvPr>
        </p:nvGraphicFramePr>
        <p:xfrm>
          <a:off x="5867400" y="3886200"/>
          <a:ext cx="28956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8" name="Bitmap Image" r:id="rId4" imgW="0" imgH="0" progId="Paint.Picture">
                  <p:embed/>
                </p:oleObj>
              </mc:Choice>
              <mc:Fallback>
                <p:oleObj name="Bitmap Image" r:id="rId4" imgW="0" imgH="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3886200"/>
                        <a:ext cx="2895600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5867400" y="1371600"/>
          <a:ext cx="2819400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Bitmap Image" r:id="rId6" imgW="3333333" imgH="3381847" progId="Paint.Picture">
                  <p:embed/>
                </p:oleObj>
              </mc:Choice>
              <mc:Fallback>
                <p:oleObj name="Bitmap Image" r:id="rId6" imgW="3333333" imgH="3381847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371600"/>
                        <a:ext cx="2819400" cy="243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8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063" y="2857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530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0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Adhesive Capsulitis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Causes: DM,Mi,CVA</a:t>
            </a:r>
          </a:p>
          <a:p>
            <a:pPr eaLnBrk="1" hangingPunct="1"/>
            <a:r>
              <a:rPr lang="en-US" altLang="en-US" smtClean="0"/>
              <a:t>Symptoms</a:t>
            </a:r>
          </a:p>
          <a:p>
            <a:pPr eaLnBrk="1" hangingPunct="1"/>
            <a:r>
              <a:rPr lang="en-US" altLang="en-US" smtClean="0"/>
              <a:t>Physical exa.</a:t>
            </a:r>
          </a:p>
          <a:p>
            <a:pPr eaLnBrk="1" hangingPunct="1"/>
            <a:r>
              <a:rPr lang="en-US" altLang="en-US" smtClean="0"/>
              <a:t>Diagnosis</a:t>
            </a:r>
          </a:p>
          <a:p>
            <a:pPr eaLnBrk="1" hangingPunct="1"/>
            <a:r>
              <a:rPr lang="en-US" altLang="en-US" smtClean="0"/>
              <a:t>Treatment</a:t>
            </a:r>
          </a:p>
          <a:p>
            <a:pPr eaLnBrk="1" hangingPunct="1"/>
            <a:r>
              <a:rPr lang="en-US" altLang="en-US" smtClean="0"/>
              <a:t>course</a:t>
            </a:r>
          </a:p>
        </p:txBody>
      </p:sp>
      <p:pic>
        <p:nvPicPr>
          <p:cNvPr id="13316" name="Picture 7" descr="http://home.btconnect.com/back-in-action/Images/Pages/Frozen/image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28875"/>
            <a:ext cx="35528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9.wav">
            <a:hlinkClick r:id="" action="ppaction://media"/>
          </p:cNvPr>
          <p:cNvPicPr>
            <a:picLocks noGrp="1" noRot="1" noChangeAspect="1"/>
          </p:cNvPicPr>
          <p:nvPr>
            <p:ph sz="half" idx="2"/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58188" y="285750"/>
            <a:ext cx="304800" cy="304800"/>
          </a:xfrm>
        </p:spPr>
      </p:pic>
    </p:spTree>
    <p:extLst>
      <p:ext uri="{BB962C8B-B14F-4D97-AF65-F5344CB8AC3E}">
        <p14:creationId xmlns:p14="http://schemas.microsoft.com/office/powerpoint/2010/main" val="142213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Times New Roman"/>
      </a:majorFont>
      <a:minorFont>
        <a:latin typeface="Tahoma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Designs\Blends.pot</Template>
  <TotalTime>1866</TotalTime>
  <Words>202</Words>
  <Application>Microsoft Office PowerPoint</Application>
  <PresentationFormat>On-screen Show (4:3)</PresentationFormat>
  <Paragraphs>109</Paragraphs>
  <Slides>24</Slides>
  <Notes>1</Notes>
  <HiddenSlides>0</HiddenSlides>
  <MMClips>24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Tahoma</vt:lpstr>
      <vt:lpstr>Times New Roman</vt:lpstr>
      <vt:lpstr>Arial</vt:lpstr>
      <vt:lpstr>Wingdings</vt:lpstr>
      <vt:lpstr>Symbol</vt:lpstr>
      <vt:lpstr>Arial Unicode MS</vt:lpstr>
      <vt:lpstr>Blends</vt:lpstr>
      <vt:lpstr>Paintbrush Picture</vt:lpstr>
      <vt:lpstr>Regional Rheumatic pain syndrome</vt:lpstr>
      <vt:lpstr>Regional Rheumatic pain syndrome</vt:lpstr>
      <vt:lpstr>  Shoulder</vt:lpstr>
      <vt:lpstr>Rotator cuff tendinitis</vt:lpstr>
      <vt:lpstr>Rotator cuff tendinitis</vt:lpstr>
      <vt:lpstr>PowerPoint Presentation</vt:lpstr>
      <vt:lpstr>Rotator cuff tear</vt:lpstr>
      <vt:lpstr>Bicipital tendinitis</vt:lpstr>
      <vt:lpstr>Adhesive Capsulitis</vt:lpstr>
      <vt:lpstr>PowerPoint Presentation</vt:lpstr>
      <vt:lpstr>Thoracic outlet syndrome</vt:lpstr>
      <vt:lpstr>Thoracic outlet syndrome</vt:lpstr>
      <vt:lpstr>Olecranon Bursitis</vt:lpstr>
      <vt:lpstr>Tennis Elbow</vt:lpstr>
      <vt:lpstr>Golfer’s Elbow</vt:lpstr>
      <vt:lpstr>Synovial cyst and Ganglion</vt:lpstr>
      <vt:lpstr>De Quervain’s Tenosynovitis</vt:lpstr>
      <vt:lpstr>PowerPoint Presentation</vt:lpstr>
      <vt:lpstr>Carpal Tunnel</vt:lpstr>
      <vt:lpstr>Carpal Tunnel Syndrome</vt:lpstr>
      <vt:lpstr>    CTS</vt:lpstr>
      <vt:lpstr>   CTS</vt:lpstr>
      <vt:lpstr>Dupuytren’s contracture</vt:lpstr>
      <vt:lpstr>Tietze’s syndrome&amp;costochndritis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Regional Rhuematic pain syndrome</dc:title>
  <dc:creator>mohammad</dc:creator>
  <cp:lastModifiedBy>mina</cp:lastModifiedBy>
  <cp:revision>64</cp:revision>
  <dcterms:created xsi:type="dcterms:W3CDTF">2001-11-23T08:17:35Z</dcterms:created>
  <dcterms:modified xsi:type="dcterms:W3CDTF">2016-11-28T13:53:08Z</dcterms:modified>
</cp:coreProperties>
</file>