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75" r:id="rId2"/>
    <p:sldId id="305" r:id="rId3"/>
    <p:sldId id="276" r:id="rId4"/>
    <p:sldId id="277" r:id="rId5"/>
    <p:sldId id="310" r:id="rId6"/>
    <p:sldId id="293" r:id="rId7"/>
    <p:sldId id="311" r:id="rId8"/>
    <p:sldId id="278" r:id="rId9"/>
    <p:sldId id="279" r:id="rId10"/>
    <p:sldId id="280" r:id="rId11"/>
    <p:sldId id="307" r:id="rId12"/>
    <p:sldId id="308" r:id="rId13"/>
    <p:sldId id="281" r:id="rId14"/>
    <p:sldId id="295" r:id="rId15"/>
    <p:sldId id="282" r:id="rId16"/>
    <p:sldId id="283" r:id="rId17"/>
    <p:sldId id="301" r:id="rId18"/>
    <p:sldId id="302" r:id="rId19"/>
    <p:sldId id="284" r:id="rId20"/>
    <p:sldId id="285" r:id="rId21"/>
    <p:sldId id="286" r:id="rId22"/>
    <p:sldId id="287" r:id="rId23"/>
    <p:sldId id="288" r:id="rId24"/>
    <p:sldId id="289" r:id="rId25"/>
    <p:sldId id="290" r:id="rId26"/>
    <p:sldId id="291"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0000"/>
    <a:srgbClr val="FF9966"/>
    <a:srgbClr val="339966"/>
    <a:srgbClr val="006600"/>
    <a:srgbClr val="009900"/>
    <a:srgbClr val="FF33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728"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برای ویرایش سبک متن اسلاید اصلی، کلیک نمایید</a:t>
            </a:r>
            <a:endParaRPr lang="en-US" noProof="0" smtClean="0"/>
          </a:p>
          <a:p>
            <a:pPr lvl="1"/>
            <a:r>
              <a:rPr lang="ar-SA" noProof="0" smtClean="0"/>
              <a:t>سطح دوم</a:t>
            </a:r>
            <a:endParaRPr lang="en-US" noProof="0" smtClean="0"/>
          </a:p>
          <a:p>
            <a:pPr lvl="2"/>
            <a:r>
              <a:rPr lang="ar-SA" noProof="0" smtClean="0"/>
              <a:t>سطح سوم</a:t>
            </a:r>
            <a:endParaRPr lang="en-US" noProof="0" smtClean="0"/>
          </a:p>
          <a:p>
            <a:pPr lvl="3"/>
            <a:r>
              <a:rPr lang="ar-SA" noProof="0" smtClean="0"/>
              <a:t>سطح چهارم</a:t>
            </a:r>
            <a:endParaRPr lang="en-US" noProof="0" smtClean="0"/>
          </a:p>
          <a:p>
            <a:pPr lvl="4"/>
            <a:r>
              <a:rPr lang="ar-SA" noProof="0" smtClean="0"/>
              <a:t>سطح پنجم</a:t>
            </a:r>
            <a:endParaRPr lang="en-US" noProof="0" smtClean="0"/>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34454379-EBB0-4029-8B80-7B560A27B06C}" type="slidenum">
              <a:rPr lang="en-US" altLang="en-US"/>
              <a:pPr>
                <a:defRPr/>
              </a:pPr>
              <a:t>‹#›</a:t>
            </a:fld>
            <a:endParaRPr lang="en-US" altLang="en-US"/>
          </a:p>
        </p:txBody>
      </p:sp>
    </p:spTree>
    <p:extLst>
      <p:ext uri="{BB962C8B-B14F-4D97-AF65-F5344CB8AC3E}">
        <p14:creationId xmlns:p14="http://schemas.microsoft.com/office/powerpoint/2010/main" val="492100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2917A10-460A-4444-A707-29C21ECC0402}" type="slidenum">
              <a:rPr lang="en-US" altLang="en-US"/>
              <a:pPr>
                <a:spcBef>
                  <a:spcPct val="0"/>
                </a:spcBef>
              </a:pPr>
              <a:t>17</a:t>
            </a:fld>
            <a:endParaRPr lang="en-US" altLang="en-US"/>
          </a:p>
        </p:txBody>
      </p:sp>
      <p:sp>
        <p:nvSpPr>
          <p:cNvPr id="47107" name="Rectangle 2"/>
          <p:cNvSpPr>
            <a:spLocks noRo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Reflex sympathetic dystrophy: osteopenia, wrist (radiograph)</a:t>
            </a:r>
          </a:p>
          <a:p>
            <a:pPr eaLnBrk="1" hangingPunct="1"/>
            <a:r>
              <a:rPr lang="en-US" altLang="en-US" smtClean="0"/>
              <a:t>The carpus and adjacent bones have developed a spotty osteopenia caused by the shoulder-hand syndrome. The joints show no narrowing. </a:t>
            </a:r>
          </a:p>
          <a:p>
            <a:pPr eaLnBrk="1" hangingPunct="1"/>
            <a:endParaRPr lang="en-US" altLang="en-US" smtClean="0"/>
          </a:p>
          <a:p>
            <a:pPr>
              <a:spcBef>
                <a:spcPct val="0"/>
              </a:spcBef>
            </a:pPr>
            <a:r>
              <a:rPr lang="en-US" altLang="en-US" b="1" smtClean="0"/>
              <a:t>#9517010</a:t>
            </a:r>
          </a:p>
        </p:txBody>
      </p:sp>
    </p:spTree>
    <p:extLst>
      <p:ext uri="{BB962C8B-B14F-4D97-AF65-F5344CB8AC3E}">
        <p14:creationId xmlns:p14="http://schemas.microsoft.com/office/powerpoint/2010/main" val="349886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68D1EC6-A627-4DB8-A559-D92AACC0714A}" type="slidenum">
              <a:rPr lang="en-US" altLang="en-US"/>
              <a:pPr>
                <a:spcBef>
                  <a:spcPct val="0"/>
                </a:spcBef>
              </a:pPr>
              <a:t>18</a:t>
            </a:fld>
            <a:endParaRPr lang="en-US" altLang="en-US"/>
          </a:p>
        </p:txBody>
      </p:sp>
      <p:sp>
        <p:nvSpPr>
          <p:cNvPr id="49155" name="Rectangle 2"/>
          <p:cNvSpPr>
            <a:spLocks noRo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Reflex sympathetic dystrophy: hands (bone scan)</a:t>
            </a:r>
          </a:p>
          <a:p>
            <a:pPr eaLnBrk="1" hangingPunct="1"/>
            <a:r>
              <a:rPr lang="en-US" altLang="en-US" smtClean="0"/>
              <a:t>This bone scan demonstrates an extensive, unilateral increase in uptake of radionuclide in the left hand. Uptake is pronounced in the wrist and almost all of the finger joints. This marked, diffuse uptake in the involved extremity is found in many, but not all, cases of reflex sympathetic dystrophy. </a:t>
            </a:r>
          </a:p>
          <a:p>
            <a:pPr eaLnBrk="1" hangingPunct="1"/>
            <a:endParaRPr lang="en-US" altLang="en-US" smtClean="0"/>
          </a:p>
          <a:p>
            <a:pPr>
              <a:spcBef>
                <a:spcPct val="0"/>
              </a:spcBef>
            </a:pPr>
            <a:r>
              <a:rPr lang="en-US" altLang="en-US" b="1" smtClean="0"/>
              <a:t>#9517020</a:t>
            </a:r>
          </a:p>
          <a:p>
            <a:pPr eaLnBrk="1" hangingPunct="1"/>
            <a:endParaRPr lang="en-US" altLang="en-US" smtClean="0"/>
          </a:p>
        </p:txBody>
      </p:sp>
    </p:spTree>
    <p:extLst>
      <p:ext uri="{BB962C8B-B14F-4D97-AF65-F5344CB8AC3E}">
        <p14:creationId xmlns:p14="http://schemas.microsoft.com/office/powerpoint/2010/main" val="6222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29B029D9-E24D-471B-8581-3A5408FFE59B}" type="slidenum">
              <a:rPr lang="en-US" altLang="en-US"/>
              <a:pPr>
                <a:defRPr/>
              </a:pPr>
              <a:t>‹#›</a:t>
            </a:fld>
            <a:endParaRPr lang="en-US" altLang="en-US"/>
          </a:p>
        </p:txBody>
      </p:sp>
    </p:spTree>
    <p:extLst>
      <p:ext uri="{BB962C8B-B14F-4D97-AF65-F5344CB8AC3E}">
        <p14:creationId xmlns:p14="http://schemas.microsoft.com/office/powerpoint/2010/main" val="361825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E0B7E9-9AE6-4FDC-8555-00521C27C65B}" type="slidenum">
              <a:rPr lang="en-US" altLang="en-US"/>
              <a:pPr>
                <a:defRPr/>
              </a:pPr>
              <a:t>‹#›</a:t>
            </a:fld>
            <a:endParaRPr lang="en-US" altLang="en-US"/>
          </a:p>
        </p:txBody>
      </p:sp>
    </p:spTree>
    <p:extLst>
      <p:ext uri="{BB962C8B-B14F-4D97-AF65-F5344CB8AC3E}">
        <p14:creationId xmlns:p14="http://schemas.microsoft.com/office/powerpoint/2010/main" val="134837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32AB48A-1717-4B49-BDDE-ACE10DB18968}" type="slidenum">
              <a:rPr lang="en-US" altLang="en-US"/>
              <a:pPr>
                <a:defRPr/>
              </a:pPr>
              <a:t>‹#›</a:t>
            </a:fld>
            <a:endParaRPr lang="en-US" altLang="en-US"/>
          </a:p>
        </p:txBody>
      </p:sp>
    </p:spTree>
    <p:extLst>
      <p:ext uri="{BB962C8B-B14F-4D97-AF65-F5344CB8AC3E}">
        <p14:creationId xmlns:p14="http://schemas.microsoft.com/office/powerpoint/2010/main" val="242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21CA1BC-CABD-4BF7-BC04-AADE05173A58}" type="slidenum">
              <a:rPr lang="en-US" altLang="en-US"/>
              <a:pPr>
                <a:defRPr/>
              </a:pPr>
              <a:t>‹#›</a:t>
            </a:fld>
            <a:endParaRPr lang="en-US" altLang="en-US"/>
          </a:p>
        </p:txBody>
      </p:sp>
    </p:spTree>
    <p:extLst>
      <p:ext uri="{BB962C8B-B14F-4D97-AF65-F5344CB8AC3E}">
        <p14:creationId xmlns:p14="http://schemas.microsoft.com/office/powerpoint/2010/main" val="111141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AFE140A-1F1E-40B7-BDC3-10DFFEEF98AD}" type="slidenum">
              <a:rPr lang="en-US" altLang="en-US"/>
              <a:pPr>
                <a:defRPr/>
              </a:pPr>
              <a:t>‹#›</a:t>
            </a:fld>
            <a:endParaRPr lang="en-US" altLang="en-US"/>
          </a:p>
        </p:txBody>
      </p:sp>
    </p:spTree>
    <p:extLst>
      <p:ext uri="{BB962C8B-B14F-4D97-AF65-F5344CB8AC3E}">
        <p14:creationId xmlns:p14="http://schemas.microsoft.com/office/powerpoint/2010/main" val="12610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5745CCE-9E3D-426D-990A-703DEE611E87}" type="slidenum">
              <a:rPr lang="en-US" altLang="en-US"/>
              <a:pPr>
                <a:defRPr/>
              </a:pPr>
              <a:t>‹#›</a:t>
            </a:fld>
            <a:endParaRPr lang="en-US" altLang="en-US"/>
          </a:p>
        </p:txBody>
      </p:sp>
    </p:spTree>
    <p:extLst>
      <p:ext uri="{BB962C8B-B14F-4D97-AF65-F5344CB8AC3E}">
        <p14:creationId xmlns:p14="http://schemas.microsoft.com/office/powerpoint/2010/main" val="69234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291A069-D76F-4FA0-A292-1A86B3829106}" type="slidenum">
              <a:rPr lang="en-US" altLang="en-US"/>
              <a:pPr>
                <a:defRPr/>
              </a:pPr>
              <a:t>‹#›</a:t>
            </a:fld>
            <a:endParaRPr lang="en-US" altLang="en-US"/>
          </a:p>
        </p:txBody>
      </p:sp>
    </p:spTree>
    <p:extLst>
      <p:ext uri="{BB962C8B-B14F-4D97-AF65-F5344CB8AC3E}">
        <p14:creationId xmlns:p14="http://schemas.microsoft.com/office/powerpoint/2010/main" val="53814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12E7CFB-04D1-4A37-A867-C05B003A309F}" type="slidenum">
              <a:rPr lang="en-US" altLang="en-US"/>
              <a:pPr>
                <a:defRPr/>
              </a:pPr>
              <a:t>‹#›</a:t>
            </a:fld>
            <a:endParaRPr lang="en-US" altLang="en-US"/>
          </a:p>
        </p:txBody>
      </p:sp>
    </p:spTree>
    <p:extLst>
      <p:ext uri="{BB962C8B-B14F-4D97-AF65-F5344CB8AC3E}">
        <p14:creationId xmlns:p14="http://schemas.microsoft.com/office/powerpoint/2010/main" val="177900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168BDBF-70CB-4BB9-AFAE-DC3113CD3E62}" type="slidenum">
              <a:rPr lang="en-US" altLang="en-US"/>
              <a:pPr>
                <a:defRPr/>
              </a:pPr>
              <a:t>‹#›</a:t>
            </a:fld>
            <a:endParaRPr lang="en-US" altLang="en-US"/>
          </a:p>
        </p:txBody>
      </p:sp>
    </p:spTree>
    <p:extLst>
      <p:ext uri="{BB962C8B-B14F-4D97-AF65-F5344CB8AC3E}">
        <p14:creationId xmlns:p14="http://schemas.microsoft.com/office/powerpoint/2010/main" val="314795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F4194E5-3BC5-470F-9029-F3D830998B47}" type="slidenum">
              <a:rPr lang="en-US" altLang="en-US"/>
              <a:pPr>
                <a:defRPr/>
              </a:pPr>
              <a:t>‹#›</a:t>
            </a:fld>
            <a:endParaRPr lang="en-US" altLang="en-US"/>
          </a:p>
        </p:txBody>
      </p:sp>
    </p:spTree>
    <p:extLst>
      <p:ext uri="{BB962C8B-B14F-4D97-AF65-F5344CB8AC3E}">
        <p14:creationId xmlns:p14="http://schemas.microsoft.com/office/powerpoint/2010/main" val="72870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FCB94D8-82A4-4A9E-AC28-F4A087A3EDDF}" type="slidenum">
              <a:rPr lang="en-US" altLang="en-US"/>
              <a:pPr>
                <a:defRPr/>
              </a:pPr>
              <a:t>‹#›</a:t>
            </a:fld>
            <a:endParaRPr lang="en-US" altLang="en-US"/>
          </a:p>
        </p:txBody>
      </p:sp>
    </p:spTree>
    <p:extLst>
      <p:ext uri="{BB962C8B-B14F-4D97-AF65-F5344CB8AC3E}">
        <p14:creationId xmlns:p14="http://schemas.microsoft.com/office/powerpoint/2010/main" val="215840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FBE5198F-45C7-4146-A72B-227691482F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Documents%20and%20Settings\MH\Desktop\&#1570;&#1605;&#1608;&#1586;&#1588;%20&#1605;&#1580;&#1575;&#1586;&#1740;\sound\25.wav" TargetMode="Externa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audio" Target="file:///C:\Documents%20and%20Settings\MH\Desktop\&#1570;&#1605;&#1608;&#1586;&#1588;%20&#1605;&#1580;&#1575;&#1586;&#1740;\sound\34.wav" TargetMode="Externa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8.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35.wa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36.wa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37.wav"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file:///C:\Documents%20and%20Settings\MH\Desktop\&#1570;&#1605;&#1608;&#1586;&#1588;%20&#1605;&#1580;&#1575;&#1586;&#1740;\sound\38.wav" TargetMode="Externa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0.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39.wa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0.wav"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MH\Desktop\&#1570;&#1605;&#1608;&#1586;&#1588;%20&#1605;&#1580;&#1575;&#1586;&#1740;\sound\41.wav" TargetMode="External"/><Relationship Id="rId5" Type="http://schemas.openxmlformats.org/officeDocument/2006/relationships/image" Target="../media/image12.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file:///C:\Documents%20and%20Settings\MH\Desktop\&#1570;&#1605;&#1608;&#1586;&#1588;%20&#1605;&#1580;&#1575;&#1586;&#1740;\sound\42.wav" TargetMode="External"/><Relationship Id="rId5" Type="http://schemas.openxmlformats.org/officeDocument/2006/relationships/image" Target="../media/image12.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3.wa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Documents%20and%20Settings\MH\Desktop\&#1570;&#1605;&#1608;&#1586;&#1588;%20&#1605;&#1580;&#1575;&#1586;&#1740;\sound\26.wav"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4.wa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5.wa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6.wa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audio" Target="file:///C:\Documents%20and%20Settings\MH\Desktop\&#1570;&#1605;&#1608;&#1586;&#1588;%20&#1605;&#1580;&#1575;&#1586;&#1740;\sound\47.wa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48.wa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audio" Target="file:///C:\Documents%20and%20Settings\MH\Desktop\&#1570;&#1605;&#1608;&#1586;&#1588;%20&#1605;&#1580;&#1575;&#1586;&#1740;\sound\49.wav"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H\Desktop\&#1570;&#1605;&#1608;&#1586;&#1588;%20&#1605;&#1580;&#1575;&#1586;&#1740;\sound\50.wa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Documents%20and%20Settings\MH\Desktop\&#1570;&#1605;&#1608;&#1586;&#1588;%20&#1605;&#1580;&#1575;&#1586;&#1740;\sound\28.wav" TargetMode="Externa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Documents%20and%20Settings\MH\Desktop\&#1570;&#1605;&#1608;&#1586;&#1588;%20&#1605;&#1580;&#1575;&#1586;&#1740;\sound\27.wav" TargetMode="Externa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C:\Documents%20and%20Settings\MH\Desktop\&#1570;&#1605;&#1608;&#1586;&#1588;%20&#1605;&#1580;&#1575;&#1586;&#1740;\sound\29.wav"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file:///C:\Documents%20and%20Settings\MH\Desktop\&#1570;&#1605;&#1608;&#1586;&#1588;%20&#1605;&#1580;&#1575;&#1586;&#1740;\sound\30.wav" TargetMode="Externa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C:\Documents%20and%20Settings\MH\Desktop\&#1570;&#1605;&#1608;&#1586;&#1588;%20&#1605;&#1580;&#1575;&#1586;&#1740;\sound\31.wav"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audio" Target="file:///C:\Documents%20and%20Settings\MH\Desktop\&#1570;&#1605;&#1608;&#1586;&#1588;%20&#1605;&#1580;&#1575;&#1586;&#1740;\sound\32.wav" TargetMode="External"/><Relationship Id="rId5" Type="http://schemas.openxmlformats.org/officeDocument/2006/relationships/image" Target="../media/image1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audio" Target="file:///C:\Documents%20and%20Settings\MH\Desktop\&#1570;&#1605;&#1608;&#1586;&#1588;%20&#1605;&#1580;&#1575;&#1586;&#1740;\sound\33.wav" TargetMode="Externa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6.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Trochanteric Bursitis</a:t>
            </a:r>
          </a:p>
        </p:txBody>
      </p:sp>
      <p:sp>
        <p:nvSpPr>
          <p:cNvPr id="29699" name="Rectangle 3"/>
          <p:cNvSpPr>
            <a:spLocks noGrp="1" noChangeArrowheads="1"/>
          </p:cNvSpPr>
          <p:nvPr>
            <p:ph type="body" sz="half" idx="1"/>
          </p:nvPr>
        </p:nvSpPr>
        <p:spPr/>
        <p:txBody>
          <a:bodyPr/>
          <a:lstStyle/>
          <a:p>
            <a:pPr eaLnBrk="1" hangingPunct="1"/>
            <a:r>
              <a:rPr lang="en-US" altLang="en-US" smtClean="0"/>
              <a:t>Definition</a:t>
            </a:r>
          </a:p>
          <a:p>
            <a:pPr eaLnBrk="1" hangingPunct="1"/>
            <a:r>
              <a:rPr lang="en-US" altLang="en-US" smtClean="0"/>
              <a:t>Symptoms</a:t>
            </a:r>
          </a:p>
          <a:p>
            <a:pPr eaLnBrk="1" hangingPunct="1"/>
            <a:r>
              <a:rPr lang="en-US" altLang="en-US" smtClean="0"/>
              <a:t>Physical exam</a:t>
            </a:r>
          </a:p>
          <a:p>
            <a:pPr eaLnBrk="1" hangingPunct="1"/>
            <a:r>
              <a:rPr lang="en-US" altLang="en-US" smtClean="0"/>
              <a:t>Diagnosis</a:t>
            </a:r>
          </a:p>
          <a:p>
            <a:pPr eaLnBrk="1" hangingPunct="1"/>
            <a:r>
              <a:rPr lang="en-US" altLang="en-US" smtClean="0"/>
              <a:t>Treatment</a:t>
            </a:r>
          </a:p>
        </p:txBody>
      </p:sp>
      <p:graphicFrame>
        <p:nvGraphicFramePr>
          <p:cNvPr id="29700" name="Object 4"/>
          <p:cNvGraphicFramePr>
            <a:graphicFrameLocks noChangeAspect="1"/>
          </p:cNvGraphicFramePr>
          <p:nvPr>
            <p:ph type="body" sz="half" idx="2"/>
          </p:nvPr>
        </p:nvGraphicFramePr>
        <p:xfrm>
          <a:off x="4724400" y="2362200"/>
          <a:ext cx="4230688" cy="4038600"/>
        </p:xfrm>
        <a:graphic>
          <a:graphicData uri="http://schemas.openxmlformats.org/presentationml/2006/ole">
            <mc:AlternateContent xmlns:mc="http://schemas.openxmlformats.org/markup-compatibility/2006">
              <mc:Choice xmlns:v="urn:schemas-microsoft-com:vml" Requires="v">
                <p:oleObj spid="_x0000_s29702" name="Bitmap Image" r:id="rId4" imgW="0" imgH="0" progId="Paint.Picture">
                  <p:embed/>
                </p:oleObj>
              </mc:Choice>
              <mc:Fallback>
                <p:oleObj name="Bitmap Image" r:id="rId4" imgW="0" imgH="0"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42306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25.wav">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358188"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Achill</a:t>
            </a:r>
            <a:r>
              <a:rPr lang="en-US" altLang="en-US" smtClean="0">
                <a:latin typeface="Times New Roman" panose="02020603050405020304" pitchFamily="18" charset="0"/>
              </a:rPr>
              <a:t>’</a:t>
            </a:r>
            <a:r>
              <a:rPr lang="en-US" altLang="en-US" smtClean="0"/>
              <a:t>s tendinitis</a:t>
            </a:r>
          </a:p>
        </p:txBody>
      </p:sp>
      <p:sp>
        <p:nvSpPr>
          <p:cNvPr id="38915" name="Rectangle 3"/>
          <p:cNvSpPr>
            <a:spLocks noGrp="1" noChangeArrowheads="1"/>
          </p:cNvSpPr>
          <p:nvPr>
            <p:ph type="body" sz="half" idx="1"/>
          </p:nvPr>
        </p:nvSpPr>
        <p:spPr/>
        <p:txBody>
          <a:bodyPr/>
          <a:lstStyle/>
          <a:p>
            <a:pPr eaLnBrk="1" hangingPunct="1"/>
            <a:r>
              <a:rPr lang="en-US" altLang="en-US" smtClean="0"/>
              <a:t>Causes</a:t>
            </a:r>
          </a:p>
          <a:p>
            <a:pPr eaLnBrk="1" hangingPunct="1"/>
            <a:r>
              <a:rPr lang="en-US" altLang="en-US" smtClean="0"/>
              <a:t>Symptoms</a:t>
            </a:r>
          </a:p>
          <a:p>
            <a:pPr eaLnBrk="1" hangingPunct="1"/>
            <a:r>
              <a:rPr lang="en-US" altLang="en-US" smtClean="0"/>
              <a:t>Treatment</a:t>
            </a:r>
          </a:p>
          <a:p>
            <a:pPr eaLnBrk="1" hangingPunct="1"/>
            <a:endParaRPr lang="en-US" altLang="en-US" smtClean="0"/>
          </a:p>
        </p:txBody>
      </p:sp>
      <p:graphicFrame>
        <p:nvGraphicFramePr>
          <p:cNvPr id="38916" name="Object 4"/>
          <p:cNvGraphicFramePr>
            <a:graphicFrameLocks noChangeAspect="1"/>
          </p:cNvGraphicFramePr>
          <p:nvPr>
            <p:ph type="body" sz="half" idx="2"/>
          </p:nvPr>
        </p:nvGraphicFramePr>
        <p:xfrm>
          <a:off x="0" y="3962400"/>
          <a:ext cx="4800600" cy="2743200"/>
        </p:xfrm>
        <a:graphic>
          <a:graphicData uri="http://schemas.openxmlformats.org/presentationml/2006/ole">
            <mc:AlternateContent xmlns:mc="http://schemas.openxmlformats.org/markup-compatibility/2006">
              <mc:Choice xmlns:v="urn:schemas-microsoft-com:vml" Requires="v">
                <p:oleObj spid="_x0000_s38919" name="Bitmap Image" r:id="rId4" imgW="4990476" imgH="2305372" progId="Paint.Picture">
                  <p:embed/>
                </p:oleObj>
              </mc:Choice>
              <mc:Fallback>
                <p:oleObj name="Bitmap Image" r:id="rId4" imgW="4990476" imgH="230537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4800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5"/>
          <p:cNvGraphicFramePr>
            <a:graphicFrameLocks noChangeAspect="1"/>
          </p:cNvGraphicFramePr>
          <p:nvPr/>
        </p:nvGraphicFramePr>
        <p:xfrm>
          <a:off x="5029200" y="4038600"/>
          <a:ext cx="3733800" cy="2819400"/>
        </p:xfrm>
        <a:graphic>
          <a:graphicData uri="http://schemas.openxmlformats.org/presentationml/2006/ole">
            <mc:AlternateContent xmlns:mc="http://schemas.openxmlformats.org/markup-compatibility/2006">
              <mc:Choice xmlns:v="urn:schemas-microsoft-com:vml" Requires="v">
                <p:oleObj spid="_x0000_s38920" name="Bitmap Image" r:id="rId6" imgW="4266667" imgH="3323810" progId="Paint.Picture">
                  <p:embed/>
                </p:oleObj>
              </mc:Choice>
              <mc:Fallback>
                <p:oleObj name="Bitmap Image" r:id="rId6" imgW="4266667" imgH="3323810"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038600"/>
                        <a:ext cx="3733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34.wav">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358188"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857250" y="214313"/>
            <a:ext cx="8286750" cy="1143000"/>
          </a:xfrm>
        </p:spPr>
        <p:txBody>
          <a:bodyPr/>
          <a:lstStyle/>
          <a:p>
            <a:r>
              <a:rPr lang="en-US" altLang="en-US" smtClean="0"/>
              <a:t>Complex regional pain syndrome</a:t>
            </a:r>
            <a:endParaRPr lang="fa-IR" altLang="en-US" smtClean="0"/>
          </a:p>
        </p:txBody>
      </p:sp>
      <p:sp>
        <p:nvSpPr>
          <p:cNvPr id="39939" name="Content Placeholder 5"/>
          <p:cNvSpPr>
            <a:spLocks noGrp="1"/>
          </p:cNvSpPr>
          <p:nvPr>
            <p:ph idx="1"/>
          </p:nvPr>
        </p:nvSpPr>
        <p:spPr/>
        <p:txBody>
          <a:bodyPr/>
          <a:lstStyle/>
          <a:p>
            <a:r>
              <a:rPr lang="en-US" altLang="en-US" smtClean="0"/>
              <a:t>CRPS is a disorder of the extremities that is characterized by </a:t>
            </a:r>
            <a:r>
              <a:rPr lang="en-US" altLang="en-US" smtClean="0">
                <a:solidFill>
                  <a:srgbClr val="FF0000"/>
                </a:solidFill>
              </a:rPr>
              <a:t>pain</a:t>
            </a:r>
            <a:r>
              <a:rPr lang="en-US" altLang="en-US" smtClean="0"/>
              <a:t>, </a:t>
            </a:r>
            <a:r>
              <a:rPr lang="en-US" altLang="en-US" smtClean="0">
                <a:solidFill>
                  <a:srgbClr val="FF0000"/>
                </a:solidFill>
              </a:rPr>
              <a:t>swelling</a:t>
            </a:r>
            <a:r>
              <a:rPr lang="en-US" altLang="en-US" smtClean="0"/>
              <a:t>, </a:t>
            </a:r>
            <a:r>
              <a:rPr lang="en-US" altLang="en-US" smtClean="0">
                <a:solidFill>
                  <a:srgbClr val="FF0000"/>
                </a:solidFill>
              </a:rPr>
              <a:t>limited range of motion</a:t>
            </a:r>
            <a:r>
              <a:rPr lang="en-US" altLang="en-US" smtClean="0"/>
              <a:t>, </a:t>
            </a:r>
            <a:r>
              <a:rPr lang="en-US" altLang="en-US" smtClean="0">
                <a:solidFill>
                  <a:srgbClr val="FF0000"/>
                </a:solidFill>
              </a:rPr>
              <a:t>vasomotor instability</a:t>
            </a:r>
            <a:r>
              <a:rPr lang="en-US" altLang="en-US" smtClean="0"/>
              <a:t>, </a:t>
            </a:r>
            <a:r>
              <a:rPr lang="en-US" altLang="en-US" smtClean="0">
                <a:solidFill>
                  <a:srgbClr val="FF0000"/>
                </a:solidFill>
              </a:rPr>
              <a:t>skin changes</a:t>
            </a:r>
            <a:r>
              <a:rPr lang="en-US" altLang="en-US" smtClean="0"/>
              <a:t>, and </a:t>
            </a:r>
            <a:r>
              <a:rPr lang="en-US" altLang="en-US" smtClean="0">
                <a:solidFill>
                  <a:srgbClr val="FF0000"/>
                </a:solidFill>
              </a:rPr>
              <a:t>patchy bone demineralization</a:t>
            </a:r>
            <a:r>
              <a:rPr lang="en-US" altLang="en-US" smtClean="0"/>
              <a:t>. It frequently begins following an injury, surgery, or vascular event such as a myocardial infarction or stroke.</a:t>
            </a:r>
            <a:endParaRPr lang="fa-IR" altLang="en-US" smtClean="0"/>
          </a:p>
        </p:txBody>
      </p:sp>
      <p:pic>
        <p:nvPicPr>
          <p:cNvPr id="4" name="35.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29625"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57250" y="357188"/>
            <a:ext cx="8286750" cy="1143000"/>
          </a:xfrm>
        </p:spPr>
        <p:txBody>
          <a:bodyPr/>
          <a:lstStyle/>
          <a:p>
            <a:r>
              <a:rPr lang="en-US" altLang="en-US" smtClean="0"/>
              <a:t>Complex regional pain syndrome</a:t>
            </a:r>
            <a:endParaRPr lang="fa-IR" altLang="en-US" smtClean="0"/>
          </a:p>
        </p:txBody>
      </p:sp>
      <p:sp>
        <p:nvSpPr>
          <p:cNvPr id="40963" name="Content Placeholder 2"/>
          <p:cNvSpPr>
            <a:spLocks noGrp="1"/>
          </p:cNvSpPr>
          <p:nvPr>
            <p:ph idx="1"/>
          </p:nvPr>
        </p:nvSpPr>
        <p:spPr>
          <a:xfrm>
            <a:off x="1000125" y="2743200"/>
            <a:ext cx="7772400" cy="4114800"/>
          </a:xfrm>
        </p:spPr>
        <p:txBody>
          <a:bodyPr/>
          <a:lstStyle/>
          <a:p>
            <a:r>
              <a:rPr lang="en-US" altLang="en-US" smtClean="0"/>
              <a:t>Type I: </a:t>
            </a:r>
            <a:r>
              <a:rPr lang="en-US" altLang="en-US" smtClean="0">
                <a:solidFill>
                  <a:srgbClr val="C00000"/>
                </a:solidFill>
              </a:rPr>
              <a:t>without a definable nerve lesion</a:t>
            </a:r>
          </a:p>
          <a:p>
            <a:endParaRPr lang="en-US" altLang="en-US" smtClean="0"/>
          </a:p>
          <a:p>
            <a:r>
              <a:rPr lang="en-US" altLang="en-US" smtClean="0"/>
              <a:t>Type II: </a:t>
            </a:r>
            <a:r>
              <a:rPr lang="en-US" altLang="en-US" smtClean="0">
                <a:solidFill>
                  <a:srgbClr val="C00000"/>
                </a:solidFill>
              </a:rPr>
              <a:t>with</a:t>
            </a:r>
            <a:r>
              <a:rPr lang="en-US" altLang="en-US" smtClean="0"/>
              <a:t> </a:t>
            </a:r>
            <a:r>
              <a:rPr lang="en-US" altLang="en-US" smtClean="0">
                <a:solidFill>
                  <a:srgbClr val="C00000"/>
                </a:solidFill>
              </a:rPr>
              <a:t>a definable nerve lesion </a:t>
            </a:r>
            <a:endParaRPr lang="fa-IR" altLang="en-US" smtClean="0">
              <a:solidFill>
                <a:srgbClr val="C00000"/>
              </a:solidFill>
            </a:endParaRPr>
          </a:p>
        </p:txBody>
      </p:sp>
      <p:pic>
        <p:nvPicPr>
          <p:cNvPr id="4" name="36.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29625"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Reflex sympathetic dystrophy syndrome(RSDS)</a:t>
            </a:r>
          </a:p>
        </p:txBody>
      </p:sp>
      <p:sp>
        <p:nvSpPr>
          <p:cNvPr id="41987" name="Rectangle 3"/>
          <p:cNvSpPr>
            <a:spLocks noGrp="1" noChangeArrowheads="1"/>
          </p:cNvSpPr>
          <p:nvPr>
            <p:ph type="body" idx="1"/>
          </p:nvPr>
        </p:nvSpPr>
        <p:spPr/>
        <p:txBody>
          <a:bodyPr/>
          <a:lstStyle/>
          <a:p>
            <a:pPr eaLnBrk="1" hangingPunct="1"/>
            <a:r>
              <a:rPr lang="en-US" altLang="en-US" sz="2800" smtClean="0"/>
              <a:t>Symptoms:Sever pain,Tenderness,Allodynia, Hyperpathia, Swelling,vasomotor changes,</a:t>
            </a:r>
          </a:p>
          <a:p>
            <a:pPr eaLnBrk="1" hangingPunct="1"/>
            <a:r>
              <a:rPr lang="en-US" altLang="en-US" sz="2800" smtClean="0"/>
              <a:t>Three stages</a:t>
            </a:r>
          </a:p>
          <a:p>
            <a:pPr eaLnBrk="1" hangingPunct="1">
              <a:buFont typeface="Wingdings" panose="05000000000000000000" pitchFamily="2" charset="2"/>
              <a:buNone/>
            </a:pPr>
            <a:r>
              <a:rPr lang="en-US" altLang="en-US" sz="2800" smtClean="0"/>
              <a:t>   First stage:acute</a:t>
            </a:r>
          </a:p>
          <a:p>
            <a:pPr eaLnBrk="1" hangingPunct="1">
              <a:buFont typeface="Wingdings" panose="05000000000000000000" pitchFamily="2" charset="2"/>
              <a:buNone/>
            </a:pPr>
            <a:r>
              <a:rPr lang="en-US" altLang="en-US" sz="2800" smtClean="0"/>
              <a:t>   Second stage:dystrophic</a:t>
            </a:r>
          </a:p>
          <a:p>
            <a:pPr eaLnBrk="1" hangingPunct="1">
              <a:buFont typeface="Wingdings" panose="05000000000000000000" pitchFamily="2" charset="2"/>
              <a:buNone/>
            </a:pPr>
            <a:r>
              <a:rPr lang="en-US" altLang="en-US" sz="2800" smtClean="0"/>
              <a:t>   Third stage:Atrophic</a:t>
            </a:r>
          </a:p>
        </p:txBody>
      </p:sp>
      <p:pic>
        <p:nvPicPr>
          <p:cNvPr id="4" name="37.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572500" y="214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3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   </a:t>
            </a:r>
            <a:r>
              <a:rPr lang="en-US" altLang="en-US" sz="5400" b="1" i="1" smtClean="0"/>
              <a:t>RSDS</a:t>
            </a:r>
          </a:p>
        </p:txBody>
      </p:sp>
      <p:graphicFrame>
        <p:nvGraphicFramePr>
          <p:cNvPr id="43011" name="Object 3"/>
          <p:cNvGraphicFramePr>
            <a:graphicFrameLocks noChangeAspect="1"/>
          </p:cNvGraphicFramePr>
          <p:nvPr>
            <p:ph type="body" idx="1"/>
          </p:nvPr>
        </p:nvGraphicFramePr>
        <p:xfrm>
          <a:off x="4648200" y="2362200"/>
          <a:ext cx="4343400" cy="3770313"/>
        </p:xfrm>
        <a:graphic>
          <a:graphicData uri="http://schemas.openxmlformats.org/presentationml/2006/ole">
            <mc:AlternateContent xmlns:mc="http://schemas.openxmlformats.org/markup-compatibility/2006">
              <mc:Choice xmlns:v="urn:schemas-microsoft-com:vml" Requires="v">
                <p:oleObj spid="_x0000_s43014" name="Bitmap Image" r:id="rId4" imgW="4761905" imgH="3438095" progId="Paint.Picture">
                  <p:embed/>
                </p:oleObj>
              </mc:Choice>
              <mc:Fallback>
                <p:oleObj name="Bitmap Image" r:id="rId4" imgW="4761905" imgH="343809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362200"/>
                        <a:ext cx="43434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4"/>
          <p:cNvGraphicFramePr>
            <a:graphicFrameLocks noChangeAspect="1"/>
          </p:cNvGraphicFramePr>
          <p:nvPr/>
        </p:nvGraphicFramePr>
        <p:xfrm>
          <a:off x="152400" y="2667000"/>
          <a:ext cx="4343400" cy="3352800"/>
        </p:xfrm>
        <a:graphic>
          <a:graphicData uri="http://schemas.openxmlformats.org/presentationml/2006/ole">
            <mc:AlternateContent xmlns:mc="http://schemas.openxmlformats.org/markup-compatibility/2006">
              <mc:Choice xmlns:v="urn:schemas-microsoft-com:vml" Requires="v">
                <p:oleObj spid="_x0000_s43015" name="Bitmap Image" r:id="rId6" imgW="5792008" imgH="3657143" progId="Paint.Picture">
                  <p:embed/>
                </p:oleObj>
              </mc:Choice>
              <mc:Fallback>
                <p:oleObj name="Bitmap Image" r:id="rId6" imgW="5792008" imgH="3657143"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4343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38.wav">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501063"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7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RSDS Pathogenesis</a:t>
            </a:r>
          </a:p>
        </p:txBody>
      </p:sp>
      <p:sp>
        <p:nvSpPr>
          <p:cNvPr id="44035" name="Rectangle 3"/>
          <p:cNvSpPr>
            <a:spLocks noGrp="1" noChangeArrowheads="1"/>
          </p:cNvSpPr>
          <p:nvPr>
            <p:ph type="body" idx="1"/>
          </p:nvPr>
        </p:nvSpPr>
        <p:spPr/>
        <p:txBody>
          <a:bodyPr/>
          <a:lstStyle/>
          <a:p>
            <a:pPr eaLnBrk="1" hangingPunct="1"/>
            <a:r>
              <a:rPr lang="en-US" altLang="en-US" smtClean="0"/>
              <a:t>Causes:Trauma,Peripheral nerve injury,  CVA, Mi,Neoplasm,Drugs</a:t>
            </a:r>
          </a:p>
          <a:p>
            <a:pPr eaLnBrk="1" hangingPunct="1"/>
            <a:r>
              <a:rPr lang="en-US" altLang="en-US" smtClean="0"/>
              <a:t>Pathogenesis poorly understood</a:t>
            </a:r>
          </a:p>
          <a:p>
            <a:pPr eaLnBrk="1" hangingPunct="1"/>
            <a:r>
              <a:rPr lang="en-US" altLang="en-US" smtClean="0"/>
              <a:t>Sympathetic hyperactivity</a:t>
            </a:r>
          </a:p>
        </p:txBody>
      </p:sp>
      <p:pic>
        <p:nvPicPr>
          <p:cNvPr id="4" name="39.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572500" y="214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1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RSDS Diagnosis</a:t>
            </a:r>
          </a:p>
        </p:txBody>
      </p:sp>
      <p:sp>
        <p:nvSpPr>
          <p:cNvPr id="45059" name="Rectangle 3"/>
          <p:cNvSpPr>
            <a:spLocks noGrp="1" noChangeArrowheads="1"/>
          </p:cNvSpPr>
          <p:nvPr>
            <p:ph idx="1"/>
          </p:nvPr>
        </p:nvSpPr>
        <p:spPr/>
        <p:txBody>
          <a:bodyPr/>
          <a:lstStyle/>
          <a:p>
            <a:pPr eaLnBrk="1" hangingPunct="1"/>
            <a:r>
              <a:rPr lang="en-US" altLang="en-US" smtClean="0"/>
              <a:t>Lab. tests</a:t>
            </a:r>
          </a:p>
          <a:p>
            <a:pPr eaLnBrk="1" hangingPunct="1"/>
            <a:r>
              <a:rPr lang="en-US" altLang="en-US" smtClean="0"/>
              <a:t>X-Ray:Patchy osteoporosis</a:t>
            </a:r>
          </a:p>
          <a:p>
            <a:pPr eaLnBrk="1" hangingPunct="1"/>
            <a:r>
              <a:rPr lang="en-US" altLang="en-US" smtClean="0"/>
              <a:t>Scintigraphy</a:t>
            </a:r>
          </a:p>
        </p:txBody>
      </p:sp>
      <p:pic>
        <p:nvPicPr>
          <p:cNvPr id="4" name="40.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001000"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9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755650" y="260350"/>
            <a:ext cx="7772400" cy="1143000"/>
          </a:xfrm>
        </p:spPr>
        <p:txBody>
          <a:bodyPr/>
          <a:lstStyle/>
          <a:p>
            <a:pPr eaLnBrk="1" hangingPunct="1"/>
            <a:r>
              <a:rPr lang="en-US" altLang="en-US" smtClean="0"/>
              <a:t>Reflex sympathetic dystrophy: osteopenia, wrist (radiograph)</a:t>
            </a:r>
          </a:p>
        </p:txBody>
      </p:sp>
      <p:sp>
        <p:nvSpPr>
          <p:cNvPr id="46083" name="Rectangle 3"/>
          <p:cNvSpPr>
            <a:spLocks noGrp="1" noChangeAspect="1" noChangeArrowheads="1"/>
          </p:cNvSpPr>
          <p:nvPr/>
        </p:nvSpPr>
        <p:spPr bwMode="auto">
          <a:xfrm>
            <a:off x="2771775" y="1484313"/>
            <a:ext cx="3660775" cy="5373687"/>
          </a:xfrm>
          <a:prstGeom prst="rect">
            <a:avLst/>
          </a:prstGeom>
          <a:blipFill dpi="0" rotWithShape="1">
            <a:blip r:embed="rId4"/>
            <a:srcRect/>
            <a:stretch>
              <a:fillRect/>
            </a:stretch>
          </a:blipFill>
          <a:ln w="76200">
            <a:solidFill>
              <a:schemeClr val="tx1"/>
            </a:solidFill>
            <a:miter lim="800000"/>
            <a:headEnd/>
            <a:tailEnd/>
          </a:ln>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pic>
        <p:nvPicPr>
          <p:cNvPr id="4" name="41.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29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539750" y="188913"/>
            <a:ext cx="7772400" cy="1143000"/>
          </a:xfrm>
        </p:spPr>
        <p:txBody>
          <a:bodyPr/>
          <a:lstStyle/>
          <a:p>
            <a:pPr eaLnBrk="1" hangingPunct="1"/>
            <a:r>
              <a:rPr lang="en-US" altLang="en-US" smtClean="0"/>
              <a:t>Reflex sympathetic dystrophy: hands (bone scan)</a:t>
            </a:r>
          </a:p>
        </p:txBody>
      </p:sp>
      <p:sp>
        <p:nvSpPr>
          <p:cNvPr id="48131" name="Rectangle 3" descr="17R02"/>
          <p:cNvSpPr>
            <a:spLocks noGrp="1" noChangeAspect="1" noChangeArrowheads="1"/>
          </p:cNvSpPr>
          <p:nvPr/>
        </p:nvSpPr>
        <p:spPr bwMode="auto">
          <a:xfrm>
            <a:off x="2771775" y="1371600"/>
            <a:ext cx="3660775" cy="5486400"/>
          </a:xfrm>
          <a:prstGeom prst="rect">
            <a:avLst/>
          </a:prstGeom>
          <a:blipFill dpi="0" rotWithShape="1">
            <a:blip r:embed="rId4"/>
            <a:srcRect/>
            <a:stretch>
              <a:fillRect/>
            </a:stretch>
          </a:blipFill>
          <a:ln w="76200">
            <a:solidFill>
              <a:schemeClr val="tx1"/>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fa-IR" altLang="en-US" sz="2400"/>
          </a:p>
        </p:txBody>
      </p:sp>
      <p:pic>
        <p:nvPicPr>
          <p:cNvPr id="4" name="42.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643938"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RSDS Treatment</a:t>
            </a:r>
          </a:p>
        </p:txBody>
      </p:sp>
      <p:sp>
        <p:nvSpPr>
          <p:cNvPr id="50179" name="Rectangle 3"/>
          <p:cNvSpPr>
            <a:spLocks noGrp="1" noChangeArrowheads="1"/>
          </p:cNvSpPr>
          <p:nvPr>
            <p:ph idx="1"/>
          </p:nvPr>
        </p:nvSpPr>
        <p:spPr/>
        <p:txBody>
          <a:bodyPr/>
          <a:lstStyle/>
          <a:p>
            <a:pPr eaLnBrk="1" hangingPunct="1"/>
            <a:r>
              <a:rPr lang="en-US" altLang="en-US" smtClean="0"/>
              <a:t>Etiologic treatment</a:t>
            </a:r>
          </a:p>
          <a:p>
            <a:pPr eaLnBrk="1" hangingPunct="1"/>
            <a:r>
              <a:rPr lang="en-US" altLang="en-US" smtClean="0"/>
              <a:t>Analgesic</a:t>
            </a:r>
          </a:p>
          <a:p>
            <a:pPr eaLnBrk="1" hangingPunct="1"/>
            <a:r>
              <a:rPr lang="en-US" altLang="en-US" smtClean="0"/>
              <a:t>NSAIDs</a:t>
            </a:r>
          </a:p>
          <a:p>
            <a:pPr eaLnBrk="1" hangingPunct="1"/>
            <a:r>
              <a:rPr lang="en-US" altLang="en-US" smtClean="0"/>
              <a:t>Corticosteroids</a:t>
            </a:r>
          </a:p>
          <a:p>
            <a:pPr eaLnBrk="1" hangingPunct="1"/>
            <a:r>
              <a:rPr lang="en-US" altLang="en-US" smtClean="0"/>
              <a:t>Calcitonin</a:t>
            </a:r>
          </a:p>
          <a:p>
            <a:pPr eaLnBrk="1" hangingPunct="1"/>
            <a:r>
              <a:rPr lang="en-US" altLang="en-US" smtClean="0"/>
              <a:t>Beta blocker</a:t>
            </a:r>
          </a:p>
          <a:p>
            <a:pPr eaLnBrk="1" hangingPunct="1">
              <a:buFont typeface="Wingdings" panose="05000000000000000000" pitchFamily="2" charset="2"/>
              <a:buNone/>
            </a:pPr>
            <a:endParaRPr lang="en-US" altLang="en-US" smtClean="0"/>
          </a:p>
        </p:txBody>
      </p:sp>
      <p:pic>
        <p:nvPicPr>
          <p:cNvPr id="4" name="43.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286750"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inchesterhospitalchiro.com/images/hip_trochburs_sympto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4288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www.sportlink.co.uk/images/Hip_Bursi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3143250"/>
            <a:ext cx="4381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26.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58188"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Fibromyalgia</a:t>
            </a:r>
          </a:p>
        </p:txBody>
      </p:sp>
      <p:sp>
        <p:nvSpPr>
          <p:cNvPr id="46083" name="Rectangle 3"/>
          <p:cNvSpPr>
            <a:spLocks noGrp="1" noChangeArrowheads="1"/>
          </p:cNvSpPr>
          <p:nvPr>
            <p:ph type="body" idx="1"/>
          </p:nvPr>
        </p:nvSpPr>
        <p:spPr/>
        <p:txBody>
          <a:bodyPr/>
          <a:lstStyle/>
          <a:p>
            <a:pPr eaLnBrk="1" hangingPunct="1">
              <a:defRPr/>
            </a:pPr>
            <a:r>
              <a:rPr lang="en-US" b="1" dirty="0" smtClean="0">
                <a:solidFill>
                  <a:srgbClr val="FF0000"/>
                </a:solidFill>
                <a:latin typeface="Arial" pitchFamily="34" charset="0"/>
              </a:rPr>
              <a:t>Fibromyalgia</a:t>
            </a:r>
            <a:r>
              <a:rPr lang="en-US" dirty="0" smtClean="0">
                <a:solidFill>
                  <a:srgbClr val="000000"/>
                </a:solidFill>
                <a:latin typeface="Arial" pitchFamily="34" charset="0"/>
              </a:rPr>
              <a:t> is a commonly encountered disorder characterized by </a:t>
            </a:r>
            <a:r>
              <a:rPr lang="en-US" dirty="0" smtClean="0">
                <a:solidFill>
                  <a:schemeClr val="accent6"/>
                </a:solidFill>
                <a:latin typeface="Arial" pitchFamily="34" charset="0"/>
              </a:rPr>
              <a:t>widespread musculoskeletal pain</a:t>
            </a:r>
            <a:r>
              <a:rPr lang="en-US" dirty="0" smtClean="0">
                <a:solidFill>
                  <a:srgbClr val="000000"/>
                </a:solidFill>
                <a:latin typeface="Arial" pitchFamily="34" charset="0"/>
              </a:rPr>
              <a:t>, </a:t>
            </a:r>
            <a:r>
              <a:rPr lang="en-US" dirty="0" smtClean="0">
                <a:solidFill>
                  <a:schemeClr val="accent6"/>
                </a:solidFill>
                <a:latin typeface="Arial" pitchFamily="34" charset="0"/>
              </a:rPr>
              <a:t>stiffness</a:t>
            </a:r>
            <a:r>
              <a:rPr lang="en-US" dirty="0" smtClean="0">
                <a:solidFill>
                  <a:srgbClr val="000000"/>
                </a:solidFill>
                <a:latin typeface="Arial" pitchFamily="34" charset="0"/>
              </a:rPr>
              <a:t>, </a:t>
            </a:r>
            <a:r>
              <a:rPr lang="en-US" dirty="0" err="1" smtClean="0">
                <a:solidFill>
                  <a:schemeClr val="accent6"/>
                </a:solidFill>
                <a:latin typeface="Arial" pitchFamily="34" charset="0"/>
              </a:rPr>
              <a:t>paresthesia</a:t>
            </a:r>
            <a:r>
              <a:rPr lang="en-US" dirty="0" smtClean="0">
                <a:solidFill>
                  <a:srgbClr val="000000"/>
                </a:solidFill>
                <a:latin typeface="Arial" pitchFamily="34" charset="0"/>
              </a:rPr>
              <a:t>, </a:t>
            </a:r>
            <a:r>
              <a:rPr lang="en-US" dirty="0" err="1" smtClean="0">
                <a:solidFill>
                  <a:schemeClr val="accent6"/>
                </a:solidFill>
                <a:latin typeface="Arial" pitchFamily="34" charset="0"/>
              </a:rPr>
              <a:t>nonrestorative</a:t>
            </a:r>
            <a:r>
              <a:rPr lang="en-US" dirty="0" smtClean="0">
                <a:solidFill>
                  <a:schemeClr val="accent6"/>
                </a:solidFill>
                <a:latin typeface="Arial" pitchFamily="34" charset="0"/>
              </a:rPr>
              <a:t> sleep</a:t>
            </a:r>
            <a:r>
              <a:rPr lang="en-US" dirty="0" smtClean="0">
                <a:solidFill>
                  <a:srgbClr val="000000"/>
                </a:solidFill>
                <a:latin typeface="Arial" pitchFamily="34" charset="0"/>
              </a:rPr>
              <a:t>, and </a:t>
            </a:r>
            <a:r>
              <a:rPr lang="en-US" dirty="0" smtClean="0">
                <a:solidFill>
                  <a:schemeClr val="accent6"/>
                </a:solidFill>
                <a:latin typeface="Arial" pitchFamily="34" charset="0"/>
              </a:rPr>
              <a:t>easy fatigability </a:t>
            </a:r>
            <a:r>
              <a:rPr lang="en-US" dirty="0" smtClean="0">
                <a:solidFill>
                  <a:srgbClr val="000000"/>
                </a:solidFill>
                <a:latin typeface="Arial" pitchFamily="34" charset="0"/>
              </a:rPr>
              <a:t>along with multiple </a:t>
            </a:r>
            <a:r>
              <a:rPr lang="en-US" dirty="0" smtClean="0">
                <a:solidFill>
                  <a:schemeClr val="accent6"/>
                </a:solidFill>
                <a:latin typeface="Arial" pitchFamily="34" charset="0"/>
              </a:rPr>
              <a:t>tender points </a:t>
            </a:r>
            <a:r>
              <a:rPr lang="en-US" dirty="0" smtClean="0">
                <a:solidFill>
                  <a:srgbClr val="000000"/>
                </a:solidFill>
                <a:latin typeface="Arial" pitchFamily="34" charset="0"/>
              </a:rPr>
              <a:t>which are widely and symmetrically distributed. </a:t>
            </a:r>
          </a:p>
        </p:txBody>
      </p:sp>
      <p:pic>
        <p:nvPicPr>
          <p:cNvPr id="4" name="44.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29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Epidemiology</a:t>
            </a:r>
          </a:p>
        </p:txBody>
      </p:sp>
      <p:sp>
        <p:nvSpPr>
          <p:cNvPr id="52227" name="Rectangle 3"/>
          <p:cNvSpPr>
            <a:spLocks noGrp="1" noChangeArrowheads="1"/>
          </p:cNvSpPr>
          <p:nvPr>
            <p:ph type="body" idx="1"/>
          </p:nvPr>
        </p:nvSpPr>
        <p:spPr/>
        <p:txBody>
          <a:bodyPr/>
          <a:lstStyle/>
          <a:p>
            <a:pPr eaLnBrk="1" hangingPunct="1"/>
            <a:r>
              <a:rPr lang="en-US" altLang="en-US" smtClean="0"/>
              <a:t>Sex:</a:t>
            </a:r>
            <a:r>
              <a:rPr lang="en-US" altLang="en-US" smtClean="0">
                <a:solidFill>
                  <a:srgbClr val="000000"/>
                </a:solidFill>
                <a:latin typeface="Arial" panose="020B0604020202020204" pitchFamily="34" charset="0"/>
              </a:rPr>
              <a:t> predominantly women</a:t>
            </a:r>
          </a:p>
          <a:p>
            <a:pPr eaLnBrk="1" hangingPunct="1"/>
            <a:r>
              <a:rPr lang="en-US" altLang="en-US" smtClean="0">
                <a:solidFill>
                  <a:srgbClr val="000000"/>
                </a:solidFill>
                <a:latin typeface="Arial" panose="020B0604020202020204" pitchFamily="34" charset="0"/>
              </a:rPr>
              <a:t>Age: mainly in young women</a:t>
            </a:r>
          </a:p>
          <a:p>
            <a:pPr eaLnBrk="1" hangingPunct="1"/>
            <a:r>
              <a:rPr lang="en-US" altLang="en-US" smtClean="0">
                <a:solidFill>
                  <a:srgbClr val="000000"/>
                </a:solidFill>
                <a:latin typeface="Arial" panose="020B0604020202020204" pitchFamily="34" charset="0"/>
              </a:rPr>
              <a:t>Prevalence:</a:t>
            </a:r>
          </a:p>
          <a:p>
            <a:pPr eaLnBrk="1" hangingPunct="1">
              <a:buFont typeface="Wingdings" panose="05000000000000000000" pitchFamily="2" charset="2"/>
              <a:buNone/>
            </a:pPr>
            <a:r>
              <a:rPr lang="en-US" altLang="en-US" smtClean="0">
                <a:solidFill>
                  <a:srgbClr val="000000"/>
                </a:solidFill>
                <a:latin typeface="Arial" panose="020B0604020202020204" pitchFamily="34" charset="0"/>
              </a:rPr>
              <a:t>                      Female: 3.4</a:t>
            </a:r>
            <a:r>
              <a:rPr lang="en-US" altLang="en-US" smtClean="0">
                <a:solidFill>
                  <a:srgbClr val="000000"/>
                </a:solidFill>
                <a:latin typeface="Symbol" panose="05050102010706020507" pitchFamily="18" charset="2"/>
              </a:rPr>
              <a:t>%</a:t>
            </a:r>
          </a:p>
          <a:p>
            <a:pPr eaLnBrk="1" hangingPunct="1">
              <a:buFont typeface="Wingdings" panose="05000000000000000000" pitchFamily="2" charset="2"/>
              <a:buNone/>
            </a:pPr>
            <a:r>
              <a:rPr lang="en-US" altLang="en-US" smtClean="0">
                <a:solidFill>
                  <a:srgbClr val="000000"/>
                </a:solidFill>
                <a:latin typeface="Arial Unicode MS" panose="020B0604020202020204" pitchFamily="34" charset="-128"/>
              </a:rPr>
              <a:t>                       Male   : 0.5%</a:t>
            </a:r>
          </a:p>
          <a:p>
            <a:pPr eaLnBrk="1" hangingPunct="1">
              <a:buFont typeface="Wingdings" panose="05000000000000000000" pitchFamily="2" charset="2"/>
              <a:buNone/>
            </a:pPr>
            <a:r>
              <a:rPr lang="en-US" altLang="en-US" smtClean="0">
                <a:solidFill>
                  <a:srgbClr val="000000"/>
                </a:solidFill>
                <a:latin typeface="Arial Unicode MS" panose="020B0604020202020204" pitchFamily="34" charset="-128"/>
              </a:rPr>
              <a:t>                       </a:t>
            </a:r>
            <a:r>
              <a:rPr lang="en-US" altLang="en-US" smtClean="0">
                <a:solidFill>
                  <a:srgbClr val="000000"/>
                </a:solidFill>
                <a:latin typeface="Arial" panose="020B0604020202020204" pitchFamily="34" charset="0"/>
              </a:rPr>
              <a:t>Rheumatology clinics:20%</a:t>
            </a:r>
            <a:endParaRPr lang="en-US" altLang="en-US" smtClean="0">
              <a:solidFill>
                <a:srgbClr val="000000"/>
              </a:solidFill>
              <a:latin typeface="Arial Unicode MS" panose="020B0604020202020204" pitchFamily="34" charset="-128"/>
            </a:endParaRPr>
          </a:p>
          <a:p>
            <a:pPr eaLnBrk="1" hangingPunct="1">
              <a:buFont typeface="Wingdings" panose="05000000000000000000" pitchFamily="2" charset="2"/>
              <a:buNone/>
            </a:pPr>
            <a:r>
              <a:rPr lang="en-US" altLang="en-US" smtClean="0">
                <a:solidFill>
                  <a:srgbClr val="000000"/>
                </a:solidFill>
                <a:latin typeface="Symbol" panose="05050102010706020507" pitchFamily="18" charset="2"/>
              </a:rPr>
              <a:t>                         </a:t>
            </a:r>
          </a:p>
        </p:txBody>
      </p:sp>
      <p:pic>
        <p:nvPicPr>
          <p:cNvPr id="4" name="45.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358188"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Pathogenesis</a:t>
            </a:r>
          </a:p>
        </p:txBody>
      </p:sp>
      <p:sp>
        <p:nvSpPr>
          <p:cNvPr id="53251" name="Rectangle 3"/>
          <p:cNvSpPr>
            <a:spLocks noGrp="1" noChangeArrowheads="1"/>
          </p:cNvSpPr>
          <p:nvPr>
            <p:ph type="body" idx="1"/>
          </p:nvPr>
        </p:nvSpPr>
        <p:spPr/>
        <p:txBody>
          <a:bodyPr/>
          <a:lstStyle/>
          <a:p>
            <a:pPr eaLnBrk="1" hangingPunct="1"/>
            <a:r>
              <a:rPr lang="en-US" altLang="en-US" smtClean="0">
                <a:solidFill>
                  <a:srgbClr val="000000"/>
                </a:solidFill>
                <a:latin typeface="Arial" panose="020B0604020202020204" pitchFamily="34" charset="0"/>
              </a:rPr>
              <a:t> Disturbed sleep</a:t>
            </a:r>
          </a:p>
          <a:p>
            <a:pPr eaLnBrk="1" hangingPunct="1"/>
            <a:r>
              <a:rPr lang="en-US" altLang="en-US" smtClean="0">
                <a:solidFill>
                  <a:srgbClr val="000000"/>
                </a:solidFill>
                <a:latin typeface="Arial" panose="020B0604020202020204" pitchFamily="34" charset="0"/>
              </a:rPr>
              <a:t> Low levels of serotonin metabolites in CSF</a:t>
            </a:r>
          </a:p>
          <a:p>
            <a:pPr eaLnBrk="1" hangingPunct="1"/>
            <a:endParaRPr lang="en-US" altLang="en-US" smtClean="0">
              <a:solidFill>
                <a:srgbClr val="000000"/>
              </a:solidFill>
              <a:latin typeface="Arial" panose="020B0604020202020204" pitchFamily="34" charset="0"/>
            </a:endParaRPr>
          </a:p>
        </p:txBody>
      </p:sp>
      <p:pic>
        <p:nvPicPr>
          <p:cNvPr id="4" name="46.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29625"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b="1" smtClean="0">
                <a:solidFill>
                  <a:srgbClr val="000000"/>
                </a:solidFill>
                <a:latin typeface="Arial" panose="020B0604020202020204" pitchFamily="34" charset="0"/>
              </a:rPr>
              <a:t>Clinical Manifestations</a:t>
            </a:r>
            <a:r>
              <a:rPr lang="en-US" altLang="en-US" smtClean="0">
                <a:solidFill>
                  <a:srgbClr val="000000"/>
                </a:solidFill>
                <a:latin typeface="Arial" panose="020B0604020202020204" pitchFamily="34" charset="0"/>
              </a:rPr>
              <a:t> </a:t>
            </a:r>
          </a:p>
        </p:txBody>
      </p:sp>
      <p:sp>
        <p:nvSpPr>
          <p:cNvPr id="54275" name="Rectangle 3"/>
          <p:cNvSpPr>
            <a:spLocks noGrp="1" noChangeArrowheads="1"/>
          </p:cNvSpPr>
          <p:nvPr>
            <p:ph type="body" sz="half" idx="1"/>
          </p:nvPr>
        </p:nvSpPr>
        <p:spPr/>
        <p:txBody>
          <a:bodyPr/>
          <a:lstStyle/>
          <a:p>
            <a:pPr eaLnBrk="1" hangingPunct="1"/>
            <a:r>
              <a:rPr lang="en-US" altLang="en-US" smtClean="0">
                <a:solidFill>
                  <a:srgbClr val="000000"/>
                </a:solidFill>
                <a:latin typeface="Arial" panose="020B0604020202020204" pitchFamily="34" charset="0"/>
              </a:rPr>
              <a:t>Chronic widespread pain</a:t>
            </a:r>
          </a:p>
          <a:p>
            <a:pPr eaLnBrk="1" hangingPunct="1"/>
            <a:r>
              <a:rPr lang="en-US" altLang="en-US" smtClean="0">
                <a:solidFill>
                  <a:srgbClr val="000000"/>
                </a:solidFill>
                <a:latin typeface="Arial" panose="020B0604020202020204" pitchFamily="34" charset="0"/>
              </a:rPr>
              <a:t>Fatigue</a:t>
            </a:r>
          </a:p>
          <a:p>
            <a:pPr eaLnBrk="1" hangingPunct="1"/>
            <a:r>
              <a:rPr lang="en-US" altLang="en-US" smtClean="0">
                <a:solidFill>
                  <a:srgbClr val="000000"/>
                </a:solidFill>
                <a:latin typeface="Arial" panose="020B0604020202020204" pitchFamily="34" charset="0"/>
              </a:rPr>
              <a:t>Sleep diturbance</a:t>
            </a:r>
          </a:p>
          <a:p>
            <a:pPr eaLnBrk="1" hangingPunct="1"/>
            <a:r>
              <a:rPr lang="en-US" altLang="en-US" smtClean="0">
                <a:solidFill>
                  <a:srgbClr val="000000"/>
                </a:solidFill>
                <a:latin typeface="Arial" panose="020B0604020202020204" pitchFamily="34" charset="0"/>
              </a:rPr>
              <a:t>Stiffness</a:t>
            </a:r>
          </a:p>
          <a:p>
            <a:pPr eaLnBrk="1" hangingPunct="1"/>
            <a:r>
              <a:rPr lang="en-US" altLang="en-US" smtClean="0">
                <a:solidFill>
                  <a:srgbClr val="000000"/>
                </a:solidFill>
                <a:latin typeface="Arial" panose="020B0604020202020204" pitchFamily="34" charset="0"/>
              </a:rPr>
              <a:t>Paresthesias</a:t>
            </a:r>
          </a:p>
          <a:p>
            <a:pPr eaLnBrk="1" hangingPunct="1"/>
            <a:r>
              <a:rPr lang="en-US" altLang="en-US" smtClean="0">
                <a:solidFill>
                  <a:srgbClr val="000000"/>
                </a:solidFill>
                <a:latin typeface="Arial" panose="020B0604020202020204" pitchFamily="34" charset="0"/>
              </a:rPr>
              <a:t>Irritable bowel syndrome</a:t>
            </a:r>
          </a:p>
          <a:p>
            <a:pPr eaLnBrk="1" hangingPunct="1"/>
            <a:endParaRPr lang="en-US" altLang="en-US" smtClean="0">
              <a:solidFill>
                <a:srgbClr val="000000"/>
              </a:solidFill>
              <a:latin typeface="Arial" panose="020B0604020202020204" pitchFamily="34" charset="0"/>
            </a:endParaRPr>
          </a:p>
        </p:txBody>
      </p:sp>
      <p:sp>
        <p:nvSpPr>
          <p:cNvPr id="54276" name="Rectangle 4"/>
          <p:cNvSpPr>
            <a:spLocks noGrp="1" noChangeArrowheads="1"/>
          </p:cNvSpPr>
          <p:nvPr>
            <p:ph type="body" sz="half" idx="2"/>
          </p:nvPr>
        </p:nvSpPr>
        <p:spPr/>
        <p:txBody>
          <a:bodyPr/>
          <a:lstStyle/>
          <a:p>
            <a:pPr eaLnBrk="1" hangingPunct="1"/>
            <a:r>
              <a:rPr lang="en-US" altLang="en-US" smtClean="0"/>
              <a:t>Raynaud</a:t>
            </a:r>
            <a:r>
              <a:rPr lang="en-US" altLang="en-US" smtClean="0">
                <a:latin typeface="Times New Roman" panose="02020603050405020304" pitchFamily="18" charset="0"/>
              </a:rPr>
              <a:t>’</a:t>
            </a:r>
            <a:r>
              <a:rPr lang="en-US" altLang="en-US" smtClean="0"/>
              <a:t>s phenomenon</a:t>
            </a:r>
          </a:p>
          <a:p>
            <a:pPr eaLnBrk="1" hangingPunct="1"/>
            <a:r>
              <a:rPr lang="en-US" altLang="en-US" smtClean="0"/>
              <a:t>Depression</a:t>
            </a:r>
          </a:p>
          <a:p>
            <a:pPr eaLnBrk="1" hangingPunct="1"/>
            <a:r>
              <a:rPr lang="en-US" altLang="en-US" smtClean="0"/>
              <a:t>Anxiety</a:t>
            </a:r>
          </a:p>
        </p:txBody>
      </p:sp>
      <p:pic>
        <p:nvPicPr>
          <p:cNvPr id="5" name="47.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29625"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Fibromyalgil Diagnosis</a:t>
            </a:r>
          </a:p>
        </p:txBody>
      </p:sp>
      <p:sp>
        <p:nvSpPr>
          <p:cNvPr id="55299" name="Rectangle 3"/>
          <p:cNvSpPr>
            <a:spLocks noGrp="1" noChangeArrowheads="1"/>
          </p:cNvSpPr>
          <p:nvPr>
            <p:ph type="body" idx="1"/>
          </p:nvPr>
        </p:nvSpPr>
        <p:spPr/>
        <p:txBody>
          <a:bodyPr/>
          <a:lstStyle/>
          <a:p>
            <a:pPr eaLnBrk="1" hangingPunct="1"/>
            <a:r>
              <a:rPr lang="en-US" altLang="en-US" smtClean="0"/>
              <a:t>Lab. Tests: normal</a:t>
            </a:r>
          </a:p>
        </p:txBody>
      </p:sp>
      <p:pic>
        <p:nvPicPr>
          <p:cNvPr id="4" name="48.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358188"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ACR Criteria </a:t>
            </a:r>
          </a:p>
        </p:txBody>
      </p:sp>
      <p:sp>
        <p:nvSpPr>
          <p:cNvPr id="56323" name="Rectangle 3"/>
          <p:cNvSpPr>
            <a:spLocks noGrp="1" noChangeArrowheads="1"/>
          </p:cNvSpPr>
          <p:nvPr>
            <p:ph type="body" sz="half" idx="1"/>
          </p:nvPr>
        </p:nvSpPr>
        <p:spPr/>
        <p:txBody>
          <a:bodyPr/>
          <a:lstStyle/>
          <a:p>
            <a:pPr eaLnBrk="1" hangingPunct="1"/>
            <a:r>
              <a:rPr lang="en-US" altLang="en-US" smtClean="0"/>
              <a:t>Widespread Pain</a:t>
            </a:r>
          </a:p>
          <a:p>
            <a:pPr eaLnBrk="1" hangingPunct="1"/>
            <a:endParaRPr lang="en-US" altLang="en-US" smtClean="0"/>
          </a:p>
          <a:p>
            <a:pPr eaLnBrk="1" hangingPunct="1"/>
            <a:r>
              <a:rPr lang="en-US" altLang="en-US" smtClean="0"/>
              <a:t>11 tender point</a:t>
            </a:r>
          </a:p>
        </p:txBody>
      </p:sp>
      <p:sp>
        <p:nvSpPr>
          <p:cNvPr id="56324" name="Rectangle 4"/>
          <p:cNvSpPr>
            <a:spLocks noGrp="1" noChangeArrowheads="1"/>
          </p:cNvSpPr>
          <p:nvPr>
            <p:ph type="body" sz="half" idx="2"/>
          </p:nvPr>
        </p:nvSpPr>
        <p:spPr/>
        <p:txBody>
          <a:bodyPr/>
          <a:lstStyle/>
          <a:p>
            <a:pPr eaLnBrk="1" hangingPunct="1"/>
            <a:endParaRPr lang="fa-IR" altLang="en-US" smtClean="0"/>
          </a:p>
        </p:txBody>
      </p:sp>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2000250"/>
            <a:ext cx="311785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49.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01063" y="214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Fibromyalgia Treatment</a:t>
            </a:r>
          </a:p>
        </p:txBody>
      </p:sp>
      <p:sp>
        <p:nvSpPr>
          <p:cNvPr id="57347" name="Rectangle 3"/>
          <p:cNvSpPr>
            <a:spLocks noGrp="1" noChangeArrowheads="1"/>
          </p:cNvSpPr>
          <p:nvPr>
            <p:ph type="body" idx="1"/>
          </p:nvPr>
        </p:nvSpPr>
        <p:spPr/>
        <p:txBody>
          <a:bodyPr/>
          <a:lstStyle/>
          <a:p>
            <a:pPr eaLnBrk="1" hangingPunct="1"/>
            <a:r>
              <a:rPr lang="en-US" altLang="en-US" smtClean="0"/>
              <a:t>Body Exercise</a:t>
            </a:r>
          </a:p>
          <a:p>
            <a:pPr eaLnBrk="1" hangingPunct="1"/>
            <a:r>
              <a:rPr lang="en-US" altLang="en-US" smtClean="0"/>
              <a:t>NSAIDs</a:t>
            </a:r>
          </a:p>
          <a:p>
            <a:pPr eaLnBrk="1" hangingPunct="1"/>
            <a:r>
              <a:rPr lang="en-US" altLang="en-US" smtClean="0"/>
              <a:t>Antidepressant</a:t>
            </a:r>
          </a:p>
        </p:txBody>
      </p:sp>
      <p:pic>
        <p:nvPicPr>
          <p:cNvPr id="4" name="50.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286750"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1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Meralgia Paresthetica</a:t>
            </a:r>
          </a:p>
        </p:txBody>
      </p:sp>
      <p:sp>
        <p:nvSpPr>
          <p:cNvPr id="31747" name="Rectangle 3"/>
          <p:cNvSpPr>
            <a:spLocks noGrp="1" noChangeArrowheads="1"/>
          </p:cNvSpPr>
          <p:nvPr>
            <p:ph type="body" sz="half" idx="1"/>
          </p:nvPr>
        </p:nvSpPr>
        <p:spPr/>
        <p:txBody>
          <a:bodyPr/>
          <a:lstStyle/>
          <a:p>
            <a:pPr eaLnBrk="1" hangingPunct="1">
              <a:lnSpc>
                <a:spcPct val="90000"/>
              </a:lnSpc>
            </a:pPr>
            <a:r>
              <a:rPr lang="en-US" altLang="en-US" smtClean="0"/>
              <a:t>Lateral Femoral cutaneous nerve      (L2-L3)</a:t>
            </a:r>
          </a:p>
          <a:p>
            <a:pPr eaLnBrk="1" hangingPunct="1">
              <a:lnSpc>
                <a:spcPct val="90000"/>
              </a:lnSpc>
            </a:pPr>
            <a:r>
              <a:rPr lang="en-US" altLang="en-US" smtClean="0"/>
              <a:t>Causes: Diabetes,pregnancy,obesity,trauma</a:t>
            </a:r>
          </a:p>
          <a:p>
            <a:pPr eaLnBrk="1" hangingPunct="1">
              <a:lnSpc>
                <a:spcPct val="90000"/>
              </a:lnSpc>
            </a:pPr>
            <a:r>
              <a:rPr lang="en-US" altLang="en-US" smtClean="0"/>
              <a:t>Symptoms</a:t>
            </a:r>
          </a:p>
          <a:p>
            <a:pPr eaLnBrk="1" hangingPunct="1">
              <a:lnSpc>
                <a:spcPct val="90000"/>
              </a:lnSpc>
            </a:pPr>
            <a:r>
              <a:rPr lang="en-US" altLang="en-US" smtClean="0"/>
              <a:t>Physical exam</a:t>
            </a:r>
          </a:p>
          <a:p>
            <a:pPr eaLnBrk="1" hangingPunct="1">
              <a:lnSpc>
                <a:spcPct val="90000"/>
              </a:lnSpc>
            </a:pPr>
            <a:r>
              <a:rPr lang="en-US" altLang="en-US" smtClean="0"/>
              <a:t>Diagnosis</a:t>
            </a:r>
          </a:p>
        </p:txBody>
      </p:sp>
      <p:graphicFrame>
        <p:nvGraphicFramePr>
          <p:cNvPr id="31748" name="Object 4"/>
          <p:cNvGraphicFramePr>
            <a:graphicFrameLocks noChangeAspect="1"/>
          </p:cNvGraphicFramePr>
          <p:nvPr>
            <p:ph type="body" sz="half" idx="2"/>
          </p:nvPr>
        </p:nvGraphicFramePr>
        <p:xfrm>
          <a:off x="5145088" y="2119313"/>
          <a:ext cx="3810000" cy="3910012"/>
        </p:xfrm>
        <a:graphic>
          <a:graphicData uri="http://schemas.openxmlformats.org/presentationml/2006/ole">
            <mc:AlternateContent xmlns:mc="http://schemas.openxmlformats.org/markup-compatibility/2006">
              <mc:Choice xmlns:v="urn:schemas-microsoft-com:vml" Requires="v">
                <p:oleObj spid="_x0000_s31750" name="Bitmap Image" r:id="rId4" imgW="2895238" imgH="2971429" progId="Paint.Picture">
                  <p:embed/>
                </p:oleObj>
              </mc:Choice>
              <mc:Fallback>
                <p:oleObj name="Bitmap Image" r:id="rId4" imgW="2895238" imgH="2971429"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2119313"/>
                        <a:ext cx="38100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28.wav">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501063"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8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Baker</a:t>
            </a:r>
            <a:r>
              <a:rPr lang="en-US" altLang="en-US" smtClean="0">
                <a:latin typeface="Times New Roman" panose="02020603050405020304" pitchFamily="18" charset="0"/>
              </a:rPr>
              <a:t>’</a:t>
            </a:r>
            <a:r>
              <a:rPr lang="en-US" altLang="en-US" smtClean="0"/>
              <a:t>s Cyst(popliteal cyst)</a:t>
            </a:r>
          </a:p>
        </p:txBody>
      </p:sp>
      <p:sp>
        <p:nvSpPr>
          <p:cNvPr id="32771" name="Rectangle 3"/>
          <p:cNvSpPr>
            <a:spLocks noGrp="1" noChangeArrowheads="1"/>
          </p:cNvSpPr>
          <p:nvPr>
            <p:ph type="body" sz="half" idx="1"/>
          </p:nvPr>
        </p:nvSpPr>
        <p:spPr/>
        <p:txBody>
          <a:bodyPr/>
          <a:lstStyle/>
          <a:p>
            <a:pPr eaLnBrk="1" hangingPunct="1"/>
            <a:r>
              <a:rPr lang="en-US" altLang="en-US" smtClean="0"/>
              <a:t>Definition</a:t>
            </a:r>
          </a:p>
          <a:p>
            <a:pPr eaLnBrk="1" hangingPunct="1"/>
            <a:r>
              <a:rPr lang="en-US" altLang="en-US" smtClean="0"/>
              <a:t>Causes: RA, OA</a:t>
            </a:r>
          </a:p>
          <a:p>
            <a:pPr eaLnBrk="1" hangingPunct="1"/>
            <a:r>
              <a:rPr lang="en-US" altLang="en-US" smtClean="0"/>
              <a:t>Symptoms</a:t>
            </a:r>
          </a:p>
          <a:p>
            <a:pPr eaLnBrk="1" hangingPunct="1"/>
            <a:r>
              <a:rPr lang="en-US" altLang="en-US" smtClean="0"/>
              <a:t>Rupture</a:t>
            </a:r>
          </a:p>
          <a:p>
            <a:pPr eaLnBrk="1" hangingPunct="1"/>
            <a:r>
              <a:rPr lang="en-US" altLang="en-US" smtClean="0"/>
              <a:t>Diagnosis</a:t>
            </a:r>
          </a:p>
          <a:p>
            <a:pPr eaLnBrk="1" hangingPunct="1"/>
            <a:r>
              <a:rPr lang="en-US" altLang="en-US" smtClean="0"/>
              <a:t>Treatment</a:t>
            </a:r>
          </a:p>
          <a:p>
            <a:pPr eaLnBrk="1" hangingPunct="1"/>
            <a:endParaRPr lang="en-US" altLang="en-US" smtClean="0"/>
          </a:p>
        </p:txBody>
      </p:sp>
      <p:graphicFrame>
        <p:nvGraphicFramePr>
          <p:cNvPr id="32772" name="Object 4"/>
          <p:cNvGraphicFramePr>
            <a:graphicFrameLocks noChangeAspect="1"/>
          </p:cNvGraphicFramePr>
          <p:nvPr>
            <p:ph type="body" sz="half" idx="2"/>
          </p:nvPr>
        </p:nvGraphicFramePr>
        <p:xfrm>
          <a:off x="4648200" y="1981200"/>
          <a:ext cx="4306888" cy="4495800"/>
        </p:xfrm>
        <a:graphic>
          <a:graphicData uri="http://schemas.openxmlformats.org/presentationml/2006/ole">
            <mc:AlternateContent xmlns:mc="http://schemas.openxmlformats.org/markup-compatibility/2006">
              <mc:Choice xmlns:v="urn:schemas-microsoft-com:vml" Requires="v">
                <p:oleObj spid="_x0000_s32774" name="Bitmap Image" r:id="rId4" imgW="4296375" imgH="3685714" progId="Paint.Picture">
                  <p:embed/>
                </p:oleObj>
              </mc:Choice>
              <mc:Fallback>
                <p:oleObj name="Bitmap Image" r:id="rId4" imgW="4296375" imgH="3685714"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43068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27.wav">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572500" y="214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5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indg.in/health/diseases/resolveUid/b85b7f852a4dcaabb2add4982b10e7da/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57175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9.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286750"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52400" y="2362200"/>
          <a:ext cx="4648200" cy="3724275"/>
        </p:xfrm>
        <a:graphic>
          <a:graphicData uri="http://schemas.openxmlformats.org/presentationml/2006/ole">
            <mc:AlternateContent xmlns:mc="http://schemas.openxmlformats.org/markup-compatibility/2006">
              <mc:Choice xmlns:v="urn:schemas-microsoft-com:vml" Requires="v">
                <p:oleObj spid="_x0000_s34822" name="Bitmap Image" r:id="rId4" imgW="5420482" imgH="3723810" progId="Paint.Picture">
                  <p:embed/>
                </p:oleObj>
              </mc:Choice>
              <mc:Fallback>
                <p:oleObj name="Bitmap Image" r:id="rId4" imgW="5420482" imgH="372381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362200"/>
                        <a:ext cx="4648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4876800" y="2362200"/>
          <a:ext cx="4267200" cy="3648075"/>
        </p:xfrm>
        <a:graphic>
          <a:graphicData uri="http://schemas.openxmlformats.org/presentationml/2006/ole">
            <mc:AlternateContent xmlns:mc="http://schemas.openxmlformats.org/markup-compatibility/2006">
              <mc:Choice xmlns:v="urn:schemas-microsoft-com:vml" Requires="v">
                <p:oleObj spid="_x0000_s34823" name="Bitmap Image" r:id="rId6" imgW="5649114" imgH="3648584" progId="Paint.Picture">
                  <p:embed/>
                </p:oleObj>
              </mc:Choice>
              <mc:Fallback>
                <p:oleObj name="Bitmap Image" r:id="rId6" imgW="5649114" imgH="364858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362200"/>
                        <a:ext cx="42672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Rectangle 4"/>
          <p:cNvSpPr>
            <a:spLocks noGrp="1" noChangeArrowheads="1"/>
          </p:cNvSpPr>
          <p:nvPr>
            <p:ph type="title"/>
          </p:nvPr>
        </p:nvSpPr>
        <p:spPr/>
        <p:txBody>
          <a:bodyPr/>
          <a:lstStyle/>
          <a:p>
            <a:pPr eaLnBrk="1" hangingPunct="1"/>
            <a:r>
              <a:rPr lang="en-US" altLang="en-US" smtClean="0"/>
              <a:t>  Baker</a:t>
            </a:r>
            <a:r>
              <a:rPr lang="en-US" altLang="en-US" smtClean="0">
                <a:latin typeface="Times New Roman" panose="02020603050405020304" pitchFamily="18" charset="0"/>
              </a:rPr>
              <a:t>’</a:t>
            </a:r>
            <a:r>
              <a:rPr lang="en-US" altLang="en-US" smtClean="0"/>
              <a:t>s Cyst</a:t>
            </a:r>
          </a:p>
        </p:txBody>
      </p:sp>
      <p:pic>
        <p:nvPicPr>
          <p:cNvPr id="5" name="30.wav">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643938"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robprince.net/dvt/images/dv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2786063"/>
            <a:ext cx="33337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1.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286750"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Anserine Bursitis</a:t>
            </a:r>
          </a:p>
        </p:txBody>
      </p:sp>
      <p:sp>
        <p:nvSpPr>
          <p:cNvPr id="36867" name="Rectangle 3"/>
          <p:cNvSpPr>
            <a:spLocks noGrp="1" noChangeArrowheads="1"/>
          </p:cNvSpPr>
          <p:nvPr>
            <p:ph type="body" sz="half" idx="1"/>
          </p:nvPr>
        </p:nvSpPr>
        <p:spPr/>
        <p:txBody>
          <a:bodyPr/>
          <a:lstStyle/>
          <a:p>
            <a:pPr eaLnBrk="1" hangingPunct="1"/>
            <a:r>
              <a:rPr lang="en-US" altLang="en-US" smtClean="0"/>
              <a:t>Sartorius,Gracilis, Semitendinosus</a:t>
            </a:r>
          </a:p>
          <a:p>
            <a:pPr eaLnBrk="1" hangingPunct="1"/>
            <a:r>
              <a:rPr lang="en-US" altLang="en-US" smtClean="0"/>
              <a:t>Causes</a:t>
            </a:r>
          </a:p>
          <a:p>
            <a:pPr eaLnBrk="1" hangingPunct="1"/>
            <a:r>
              <a:rPr lang="en-US" altLang="en-US" smtClean="0"/>
              <a:t>Symptoms</a:t>
            </a:r>
          </a:p>
          <a:p>
            <a:pPr eaLnBrk="1" hangingPunct="1"/>
            <a:r>
              <a:rPr lang="en-US" altLang="en-US" smtClean="0"/>
              <a:t>Diagnosis</a:t>
            </a:r>
          </a:p>
          <a:p>
            <a:pPr eaLnBrk="1" hangingPunct="1"/>
            <a:r>
              <a:rPr lang="en-US" altLang="en-US" smtClean="0"/>
              <a:t>Treatment</a:t>
            </a:r>
          </a:p>
        </p:txBody>
      </p:sp>
      <p:pic>
        <p:nvPicPr>
          <p:cNvPr id="36868"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687513"/>
            <a:ext cx="3810000" cy="2741612"/>
          </a:xfrm>
          <a:noFill/>
        </p:spPr>
      </p:pic>
      <p:pic>
        <p:nvPicPr>
          <p:cNvPr id="36869" name="Picture 7" desc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00563"/>
            <a:ext cx="1762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2.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29625" y="214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8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Prepatellar Bursitis</a:t>
            </a:r>
          </a:p>
        </p:txBody>
      </p:sp>
      <p:sp>
        <p:nvSpPr>
          <p:cNvPr id="37891" name="Rectangle 3"/>
          <p:cNvSpPr>
            <a:spLocks noGrp="1" noChangeArrowheads="1"/>
          </p:cNvSpPr>
          <p:nvPr>
            <p:ph type="body" sz="half" idx="1"/>
          </p:nvPr>
        </p:nvSpPr>
        <p:spPr/>
        <p:txBody>
          <a:bodyPr/>
          <a:lstStyle/>
          <a:p>
            <a:pPr eaLnBrk="1" hangingPunct="1"/>
            <a:r>
              <a:rPr lang="en-US" altLang="en-US" smtClean="0"/>
              <a:t>Housemaid</a:t>
            </a:r>
            <a:r>
              <a:rPr lang="en-US" altLang="en-US" smtClean="0">
                <a:latin typeface="Times New Roman" panose="02020603050405020304" pitchFamily="18" charset="0"/>
              </a:rPr>
              <a:t>’</a:t>
            </a:r>
            <a:r>
              <a:rPr lang="en-US" altLang="en-US" smtClean="0"/>
              <a:t>s knee</a:t>
            </a:r>
          </a:p>
          <a:p>
            <a:pPr eaLnBrk="1" hangingPunct="1"/>
            <a:r>
              <a:rPr lang="en-US" altLang="en-US" smtClean="0"/>
              <a:t>Causes</a:t>
            </a:r>
          </a:p>
          <a:p>
            <a:pPr eaLnBrk="1" hangingPunct="1"/>
            <a:r>
              <a:rPr lang="en-US" altLang="en-US" smtClean="0"/>
              <a:t>Treatment</a:t>
            </a:r>
          </a:p>
        </p:txBody>
      </p:sp>
      <p:graphicFrame>
        <p:nvGraphicFramePr>
          <p:cNvPr id="37892" name="Object 4"/>
          <p:cNvGraphicFramePr>
            <a:graphicFrameLocks noChangeAspect="1"/>
          </p:cNvGraphicFramePr>
          <p:nvPr>
            <p:ph type="body" sz="half" idx="2"/>
          </p:nvPr>
        </p:nvGraphicFramePr>
        <p:xfrm>
          <a:off x="4876800" y="3886200"/>
          <a:ext cx="4267200" cy="2971800"/>
        </p:xfrm>
        <a:graphic>
          <a:graphicData uri="http://schemas.openxmlformats.org/presentationml/2006/ole">
            <mc:AlternateContent xmlns:mc="http://schemas.openxmlformats.org/markup-compatibility/2006">
              <mc:Choice xmlns:v="urn:schemas-microsoft-com:vml" Requires="v">
                <p:oleObj spid="_x0000_s37895" name="Bitmap Image" r:id="rId4" imgW="5753903" imgH="3742857" progId="Paint.Picture">
                  <p:embed/>
                </p:oleObj>
              </mc:Choice>
              <mc:Fallback>
                <p:oleObj name="Bitmap Image" r:id="rId4" imgW="5753903" imgH="3742857"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62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6"/>
          <p:cNvGraphicFramePr>
            <a:graphicFrameLocks noChangeAspect="1"/>
          </p:cNvGraphicFramePr>
          <p:nvPr/>
        </p:nvGraphicFramePr>
        <p:xfrm>
          <a:off x="0" y="3886200"/>
          <a:ext cx="4800600" cy="2971800"/>
        </p:xfrm>
        <a:graphic>
          <a:graphicData uri="http://schemas.openxmlformats.org/presentationml/2006/ole">
            <mc:AlternateContent xmlns:mc="http://schemas.openxmlformats.org/markup-compatibility/2006">
              <mc:Choice xmlns:v="urn:schemas-microsoft-com:vml" Requires="v">
                <p:oleObj spid="_x0000_s37896" name="Bitmap Image" r:id="rId6" imgW="5649114" imgH="3172268" progId="Paint.Picture">
                  <p:embed/>
                </p:oleObj>
              </mc:Choice>
              <mc:Fallback>
                <p:oleObj name="Bitmap Image" r:id="rId6" imgW="5649114" imgH="3172268"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86200"/>
                        <a:ext cx="4800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33.wav">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429625" y="285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Designs\Blends.pot</Template>
  <TotalTime>1865</TotalTime>
  <Words>428</Words>
  <Application>Microsoft Office PowerPoint</Application>
  <PresentationFormat>On-screen Show (4:3)</PresentationFormat>
  <Paragraphs>107</Paragraphs>
  <Slides>26</Slides>
  <Notes>2</Notes>
  <HiddenSlides>0</HiddenSlides>
  <MMClips>26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Tahoma</vt:lpstr>
      <vt:lpstr>Times New Roman</vt:lpstr>
      <vt:lpstr>Arial</vt:lpstr>
      <vt:lpstr>Wingdings</vt:lpstr>
      <vt:lpstr>Symbol</vt:lpstr>
      <vt:lpstr>Arial Unicode MS</vt:lpstr>
      <vt:lpstr>Blends</vt:lpstr>
      <vt:lpstr>Paintbrush Picture</vt:lpstr>
      <vt:lpstr>Trochanteric Bursitis</vt:lpstr>
      <vt:lpstr>PowerPoint Presentation</vt:lpstr>
      <vt:lpstr>Meralgia Paresthetica</vt:lpstr>
      <vt:lpstr>Baker’s Cyst(popliteal cyst)</vt:lpstr>
      <vt:lpstr>PowerPoint Presentation</vt:lpstr>
      <vt:lpstr>  Baker’s Cyst</vt:lpstr>
      <vt:lpstr>PowerPoint Presentation</vt:lpstr>
      <vt:lpstr>Anserine Bursitis</vt:lpstr>
      <vt:lpstr>Prepatellar Bursitis</vt:lpstr>
      <vt:lpstr>Achill’s tendinitis</vt:lpstr>
      <vt:lpstr>Complex regional pain syndrome</vt:lpstr>
      <vt:lpstr>Complex regional pain syndrome</vt:lpstr>
      <vt:lpstr>Reflex sympathetic dystrophy syndrome(RSDS)</vt:lpstr>
      <vt:lpstr>   RSDS</vt:lpstr>
      <vt:lpstr>RSDS Pathogenesis</vt:lpstr>
      <vt:lpstr>RSDS Diagnosis</vt:lpstr>
      <vt:lpstr>Reflex sympathetic dystrophy: osteopenia, wrist (radiograph)</vt:lpstr>
      <vt:lpstr>Reflex sympathetic dystrophy: hands (bone scan)</vt:lpstr>
      <vt:lpstr>RSDS Treatment</vt:lpstr>
      <vt:lpstr>Fibromyalgia</vt:lpstr>
      <vt:lpstr>Epidemiology</vt:lpstr>
      <vt:lpstr>Pathogenesis</vt:lpstr>
      <vt:lpstr>Clinical Manifestations </vt:lpstr>
      <vt:lpstr>Fibromyalgil Diagnosis</vt:lpstr>
      <vt:lpstr>ACR Criteria </vt:lpstr>
      <vt:lpstr>Fibromyalgia Treatment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Rhuematic pain syndrome</dc:title>
  <dc:creator>mohammad</dc:creator>
  <cp:lastModifiedBy>mina</cp:lastModifiedBy>
  <cp:revision>63</cp:revision>
  <dcterms:created xsi:type="dcterms:W3CDTF">2001-11-23T08:17:35Z</dcterms:created>
  <dcterms:modified xsi:type="dcterms:W3CDTF">2016-11-28T13:51:48Z</dcterms:modified>
</cp:coreProperties>
</file>