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51"/>
  </p:notesMasterIdLst>
  <p:sldIdLst>
    <p:sldId id="257" r:id="rId2"/>
    <p:sldId id="260" r:id="rId3"/>
    <p:sldId id="261" r:id="rId4"/>
    <p:sldId id="262" r:id="rId5"/>
    <p:sldId id="263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8" r:id="rId24"/>
    <p:sldId id="289" r:id="rId25"/>
    <p:sldId id="290" r:id="rId26"/>
    <p:sldId id="291" r:id="rId27"/>
    <p:sldId id="292" r:id="rId28"/>
    <p:sldId id="342" r:id="rId29"/>
    <p:sldId id="347" r:id="rId30"/>
    <p:sldId id="348" r:id="rId31"/>
    <p:sldId id="349" r:id="rId32"/>
    <p:sldId id="350" r:id="rId33"/>
    <p:sldId id="351" r:id="rId34"/>
    <p:sldId id="352" r:id="rId35"/>
    <p:sldId id="353" r:id="rId36"/>
    <p:sldId id="354" r:id="rId37"/>
    <p:sldId id="355" r:id="rId38"/>
    <p:sldId id="356" r:id="rId39"/>
    <p:sldId id="357" r:id="rId40"/>
    <p:sldId id="319" r:id="rId41"/>
    <p:sldId id="323" r:id="rId42"/>
    <p:sldId id="324" r:id="rId43"/>
    <p:sldId id="326" r:id="rId44"/>
    <p:sldId id="332" r:id="rId45"/>
    <p:sldId id="333" r:id="rId46"/>
    <p:sldId id="337" r:id="rId47"/>
    <p:sldId id="338" r:id="rId48"/>
    <p:sldId id="339" r:id="rId49"/>
    <p:sldId id="340" r:id="rId5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FF00FF"/>
    <a:srgbClr val="820000"/>
    <a:srgbClr val="FFFFCC"/>
    <a:srgbClr val="F3DD0F"/>
    <a:srgbClr val="F03712"/>
    <a:srgbClr val="FF33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A3EFA873-35E7-41D7-973E-5307258039F6}" type="datetimeFigureOut">
              <a:rPr lang="en-US"/>
              <a:pPr>
                <a:defRPr/>
              </a:pPr>
              <a:t>11/28/2016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F733D46-4E01-47F7-AED8-C11231BCEE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11221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00 w 5184"/>
                  <a:gd name="T3" fmla="*/ 3159 h 3159"/>
                  <a:gd name="T4" fmla="*/ 5200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8 w 556"/>
                  <a:gd name="T5" fmla="*/ 3159 h 3159"/>
                  <a:gd name="T6" fmla="*/ 558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2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2 w 251"/>
                <a:gd name="T7" fmla="*/ 12 h 12"/>
                <a:gd name="T8" fmla="*/ 252 w 251"/>
                <a:gd name="T9" fmla="*/ 0 h 12"/>
                <a:gd name="T10" fmla="*/ 252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351 w 251"/>
                <a:gd name="T5" fmla="*/ 12 h 12"/>
                <a:gd name="T6" fmla="*/ 3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139280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9281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EE6AE-07B2-4A25-95D2-6583A53E63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9829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BA6F1-90F9-4C64-9238-75309C02CE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597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AC1B9-497C-44DD-8235-DECC28FE69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5420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8" y="217488"/>
            <a:ext cx="8893175" cy="6334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50825" y="1125538"/>
            <a:ext cx="4141788" cy="5472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5013" y="1125538"/>
            <a:ext cx="4141787" cy="5472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718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496A3-20DB-4C35-A2BF-2DA1E339DC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0961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86B98-C13B-4A8E-BD6B-22C3477368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0719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38AC9-D1F3-48FE-9EFA-02D660F273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917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96536-D992-4168-A7CA-F8A2A581F8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1750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83D7F-EE5B-400F-AB91-5F9E1FEEE2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3504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61FD1-427F-4832-9132-C3AD78C08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13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304C1-4362-4926-9CAC-6F4096919E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5259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64B63-8B84-4E72-9507-8AC243864E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2434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00 w 5184"/>
                <a:gd name="T3" fmla="*/ 3159 h 3159"/>
                <a:gd name="T4" fmla="*/ 5200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8 w 556"/>
                <a:gd name="T5" fmla="*/ 3159 h 3159"/>
                <a:gd name="T6" fmla="*/ 558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251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351 w 251"/>
                  <a:gd name="T5" fmla="*/ 12 h 12"/>
                  <a:gd name="T6" fmla="*/ 3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2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2 w 251"/>
                  <a:gd name="T7" fmla="*/ 12 h 12"/>
                  <a:gd name="T8" fmla="*/ 252 w 251"/>
                  <a:gd name="T9" fmla="*/ 0 h 12"/>
                  <a:gd name="T10" fmla="*/ 252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254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138255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8256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8257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58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5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D53F75D-606D-4AF6-984A-C338B47858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97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ms.ac.ir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ms.ac.ir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ms.ac.ir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ms.ac.ir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ms.ac.ir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ms.ac.ir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ms.ac.ir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ms.ac.ir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ms.ac.ir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ms.ac.ir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ms.ac.ir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ms.ac.ir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838200" y="914400"/>
            <a:ext cx="8077200" cy="2667000"/>
          </a:xfrm>
        </p:spPr>
        <p:txBody>
          <a:bodyPr/>
          <a:lstStyle/>
          <a:p>
            <a:pPr algn="ctr"/>
            <a:r>
              <a:rPr lang="en-US" altLang="en-US" b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Sjogren Syndrome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keratoconjunctivitis sicca</a:t>
            </a:r>
            <a:br>
              <a:rPr lang="en-US" altLang="en-US" sz="3600" b="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(Dry Eye)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9163" y="1951038"/>
            <a:ext cx="4186237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Foreign- body sensation</a:t>
            </a:r>
          </a:p>
          <a:p>
            <a:pPr>
              <a:lnSpc>
                <a:spcPct val="90000"/>
              </a:lnSpc>
            </a:pPr>
            <a:r>
              <a:rPr lang="en-US" altLang="en-US" sz="28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Burning eyes</a:t>
            </a:r>
          </a:p>
          <a:p>
            <a:pPr>
              <a:lnSpc>
                <a:spcPct val="90000"/>
              </a:lnSpc>
            </a:pP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Decreased tearing</a:t>
            </a:r>
          </a:p>
          <a:p>
            <a:pPr>
              <a:lnSpc>
                <a:spcPct val="90000"/>
              </a:lnSpc>
            </a:pPr>
            <a:r>
              <a:rPr lang="en-US" altLang="en-US" sz="28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Photosensitivity</a:t>
            </a:r>
          </a:p>
          <a:p>
            <a:pPr>
              <a:lnSpc>
                <a:spcPct val="90000"/>
              </a:lnSpc>
            </a:pP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Itching</a:t>
            </a:r>
          </a:p>
          <a:p>
            <a:pPr>
              <a:lnSpc>
                <a:spcPct val="90000"/>
              </a:lnSpc>
            </a:pPr>
            <a:r>
              <a:rPr lang="en-US" altLang="en-US" sz="28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Blepharitis</a:t>
            </a:r>
          </a:p>
          <a:p>
            <a:pPr>
              <a:lnSpc>
                <a:spcPct val="90000"/>
              </a:lnSpc>
            </a:pP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Fluctuating vision</a:t>
            </a:r>
          </a:p>
          <a:p>
            <a:pPr>
              <a:lnSpc>
                <a:spcPct val="90000"/>
              </a:lnSpc>
            </a:pPr>
            <a:r>
              <a:rPr lang="en-US" altLang="en-US" sz="28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Conjunctivitis</a:t>
            </a:r>
          </a:p>
        </p:txBody>
      </p:sp>
      <p:pic>
        <p:nvPicPr>
          <p:cNvPr id="15364" name="Content Placeholder 3" descr="pt 3 os b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038600"/>
            <a:ext cx="3633788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4" descr="images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927225"/>
            <a:ext cx="2232025" cy="180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Xrostomia </a:t>
            </a:r>
            <a:br>
              <a:rPr lang="en-US" altLang="en-US" sz="3600" b="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(Dry  Mouth)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876300" y="2038350"/>
            <a:ext cx="5143500" cy="45148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parched feeling in the mouth, often extending to the throat</a:t>
            </a:r>
          </a:p>
          <a:p>
            <a:pPr>
              <a:lnSpc>
                <a:spcPct val="80000"/>
              </a:lnSpc>
            </a:pPr>
            <a:endParaRPr lang="en-US" altLang="en-US" sz="28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Difficult eating without supplemental liquids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en-US" sz="28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 cracker sign )</a:t>
            </a:r>
          </a:p>
          <a:p>
            <a:pPr>
              <a:lnSpc>
                <a:spcPct val="80000"/>
              </a:lnSpc>
            </a:pPr>
            <a:endParaRPr lang="en-US" altLang="en-US" sz="28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Accelerated Tooth decay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>
              <a:lnSpc>
                <a:spcPct val="80000"/>
              </a:lnSpc>
            </a:pP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Candidiasis</a:t>
            </a:r>
          </a:p>
        </p:txBody>
      </p:sp>
      <p:grpSp>
        <p:nvGrpSpPr>
          <p:cNvPr id="16388" name="Group 5"/>
          <p:cNvGrpSpPr>
            <a:grpSpLocks/>
          </p:cNvGrpSpPr>
          <p:nvPr/>
        </p:nvGrpSpPr>
        <p:grpSpPr bwMode="auto">
          <a:xfrm>
            <a:off x="6553200" y="361950"/>
            <a:ext cx="2185988" cy="4286250"/>
            <a:chOff x="3150" y="840"/>
            <a:chExt cx="2052" cy="3165"/>
          </a:xfrm>
        </p:grpSpPr>
        <p:pic>
          <p:nvPicPr>
            <p:cNvPr id="16390" name="Picture 6" descr="xerostomi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40" y="2704"/>
              <a:ext cx="1962" cy="130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391" name="Picture 7" descr="oral cavity-XS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0" y="840"/>
              <a:ext cx="2052" cy="141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6389" name="Picture 2" descr="Untitled_015a"/>
          <p:cNvPicPr>
            <a:picLocks noChangeAspect="1" noChangeArrowheads="1"/>
          </p:cNvPicPr>
          <p:nvPr/>
        </p:nvPicPr>
        <p:blipFill>
          <a:blip r:embed="rId4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781550"/>
            <a:ext cx="2924175" cy="20002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37"/>
          </a:xfrm>
        </p:spPr>
        <p:txBody>
          <a:bodyPr/>
          <a:lstStyle/>
          <a:p>
            <a:r>
              <a:rPr lang="en-US" altLang="en-US" sz="3600" b="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Salivary Gland Enlargement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8153400" cy="47386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sz="24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Parotid or major salivary gland enlargement occurs in 60% PSS.                                                      </a:t>
            </a:r>
            <a:r>
              <a:rPr lang="en-US" altLang="en-US" sz="200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(Tzioufas AG. 2007)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4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Parotid enlargement might begin unilaterally, but often becomes bilaterally.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en-US" i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Parotid Abscess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en-US" i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Chipmunk-like faces</a:t>
            </a:r>
            <a:endParaRPr lang="en-US" altLang="en-US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n-US" altLang="en-US" sz="24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en-US" sz="24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Salivary Calculi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n-US" altLang="en-US" sz="24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en-US" sz="24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Lymphoma ( a dominant hard mass)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7412" name="Picture 2" descr="Untitled_007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775" y="304800"/>
            <a:ext cx="2308225" cy="1490663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7413" name="Picture 5" descr="Sjogren's Syndrom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534" b="6657"/>
          <a:stretch>
            <a:fillRect/>
          </a:stretch>
        </p:blipFill>
        <p:spPr bwMode="auto">
          <a:xfrm>
            <a:off x="6096000" y="3886200"/>
            <a:ext cx="2874963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Other Manifestations</a:t>
            </a:r>
            <a:br>
              <a:rPr lang="en-US" altLang="en-US" sz="3600" b="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50-70%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8015288" cy="46672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en-US" sz="2600" dirty="0" smtClean="0">
                <a:effectLst/>
                <a:latin typeface="Times New Roman" pitchFamily="18" charset="0"/>
                <a:cs typeface="Times New Roman" pitchFamily="18" charset="0"/>
              </a:rPr>
              <a:t>Dry Nose: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6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600" i="1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inflammation, congestion, crusting and </a:t>
            </a:r>
            <a:r>
              <a:rPr lang="en-US" sz="2600" i="1" dirty="0" err="1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epistaxis</a:t>
            </a:r>
            <a:endParaRPr lang="en-US" sz="2600" i="1" dirty="0" smtClean="0"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600" i="1" dirty="0" smtClean="0">
              <a:solidFill>
                <a:srgbClr val="FF33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en-US" sz="2600" dirty="0" smtClean="0">
                <a:effectLst/>
                <a:latin typeface="Times New Roman" pitchFamily="18" charset="0"/>
                <a:cs typeface="Times New Roman" pitchFamily="18" charset="0"/>
              </a:rPr>
              <a:t>Dry Trachea: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600" dirty="0" smtClean="0">
                <a:effectLst/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600" i="1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The most common symptom of laryngeal, tracheal, and 	bronchial involvement is a dry cough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600" dirty="0" smtClean="0">
                <a:effectLst/>
                <a:latin typeface="Times New Roman" pitchFamily="18" charset="0"/>
                <a:cs typeface="Times New Roman" pitchFamily="18" charset="0"/>
              </a:rPr>
              <a:t>         </a:t>
            </a:r>
            <a:endParaRPr lang="en-US" sz="2400" i="1" dirty="0" smtClean="0">
              <a:solidFill>
                <a:srgbClr val="FF33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400" i="1" dirty="0" smtClean="0">
              <a:solidFill>
                <a:srgbClr val="FF33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en-US" sz="2600" dirty="0" smtClean="0">
                <a:effectLst/>
                <a:latin typeface="Times New Roman" pitchFamily="18" charset="0"/>
                <a:cs typeface="Times New Roman" pitchFamily="18" charset="0"/>
              </a:rPr>
              <a:t>Dry Skin: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600" i="1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reduced sweat volume, </a:t>
            </a:r>
            <a:r>
              <a:rPr lang="en-US" sz="2600" i="1" dirty="0" err="1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pruritus</a:t>
            </a:r>
            <a:r>
              <a:rPr lang="en-US" sz="2600" i="1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and excoriation,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600" i="1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		super infection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400" i="1" dirty="0" smtClean="0">
              <a:solidFill>
                <a:srgbClr val="FF33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en-US" sz="2600" dirty="0" smtClean="0">
                <a:effectLst/>
                <a:latin typeface="Times New Roman" pitchFamily="18" charset="0"/>
                <a:cs typeface="Times New Roman" pitchFamily="18" charset="0"/>
              </a:rPr>
              <a:t>Dry Vagina: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600" i="1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600" i="1" dirty="0" err="1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pruritus</a:t>
            </a:r>
            <a:r>
              <a:rPr lang="en-US" sz="2600" i="1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, irritation, </a:t>
            </a:r>
            <a:r>
              <a:rPr lang="en-US" sz="2600" i="1" dirty="0" err="1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dyspareunia</a:t>
            </a:r>
            <a:endParaRPr lang="en-US" sz="2600" i="1" dirty="0" smtClean="0"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3600" i="1" dirty="0" smtClean="0">
              <a:solidFill>
                <a:srgbClr val="FF33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4" algn="ctr">
              <a:defRPr/>
            </a:pPr>
            <a:r>
              <a:rPr lang="en-US" sz="3600" b="0" dirty="0" smtClean="0">
                <a:solidFill>
                  <a:srgbClr val="FF00FF"/>
                </a:solidFill>
                <a:effectLst/>
                <a:latin typeface="Times New Roman" pitchFamily="18" charset="0"/>
                <a:ea typeface="+mj-ea"/>
                <a:cs typeface="Times New Roman" pitchFamily="18" charset="0"/>
              </a:rPr>
              <a:t>the </a:t>
            </a:r>
            <a:r>
              <a:rPr lang="en-US" sz="3600" b="0" dirty="0" err="1" smtClean="0">
                <a:solidFill>
                  <a:srgbClr val="FF00FF"/>
                </a:solidFill>
                <a:effectLst/>
                <a:latin typeface="Times New Roman" pitchFamily="18" charset="0"/>
                <a:ea typeface="+mj-ea"/>
                <a:cs typeface="Times New Roman" pitchFamily="18" charset="0"/>
              </a:rPr>
              <a:t>extraglandular</a:t>
            </a:r>
            <a:r>
              <a:rPr lang="en-US" sz="3600" b="0" dirty="0" smtClean="0">
                <a:solidFill>
                  <a:srgbClr val="FF00FF"/>
                </a:solidFill>
                <a:effectLst/>
                <a:latin typeface="Times New Roman" pitchFamily="18" charset="0"/>
                <a:ea typeface="+mj-ea"/>
                <a:cs typeface="Times New Roman" pitchFamily="18" charset="0"/>
              </a:rPr>
              <a:t> disease features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876800"/>
          </a:xfrm>
        </p:spPr>
        <p:txBody>
          <a:bodyPr/>
          <a:lstStyle/>
          <a:p>
            <a:r>
              <a:rPr lang="en-US" altLang="en-US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Musculoskeletal</a:t>
            </a:r>
          </a:p>
          <a:p>
            <a:r>
              <a:rPr lang="en-US" altLang="en-US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Vascular</a:t>
            </a:r>
          </a:p>
          <a:p>
            <a:r>
              <a:rPr lang="en-US" altLang="en-US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Pulmonary</a:t>
            </a:r>
          </a:p>
          <a:p>
            <a:r>
              <a:rPr lang="en-US" altLang="en-US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Gastrointestinal</a:t>
            </a:r>
          </a:p>
          <a:p>
            <a:r>
              <a:rPr lang="en-US" altLang="en-US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Renal</a:t>
            </a:r>
          </a:p>
          <a:p>
            <a:r>
              <a:rPr lang="en-US" altLang="en-US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Neurologic</a:t>
            </a:r>
          </a:p>
          <a:p>
            <a:r>
              <a:rPr lang="en-US" altLang="en-US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Hematologic</a:t>
            </a:r>
          </a:p>
          <a:p>
            <a:r>
              <a:rPr lang="en-US" altLang="en-US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Endocrinologic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Musculoskeletal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772400" cy="4495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en-US" sz="24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Prevalence          54%  –  84% 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                  </a:t>
            </a:r>
            <a:r>
              <a:rPr lang="en-US" altLang="en-US" sz="200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(Carsons S. in: Kelley's Textbook of Rheum, 2008)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en-US" sz="2400" b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Arthralgia &amp; Transient Mild joint Synovitis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n-US" altLang="en-US" sz="2400" b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en-US" sz="2400" b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Muscle Pain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n-US" altLang="en-US" sz="2400" b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en-US" sz="2400" b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Myositis: 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altLang="en-US" sz="24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Positive Biopsy:         </a:t>
            </a:r>
            <a:r>
              <a:rPr lang="en-US" altLang="en-US" sz="24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73%   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Clinical Myositis:    </a:t>
            </a:r>
            <a:r>
              <a:rPr lang="en-US" altLang="en-US" sz="24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11%</a:t>
            </a:r>
            <a:endParaRPr lang="en-US" altLang="en-US" sz="2000" smtClean="0">
              <a:solidFill>
                <a:srgbClr val="FFFF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n-US" altLang="en-US" sz="24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en-US" sz="2400" b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Fibromyalgia      </a:t>
            </a:r>
            <a:r>
              <a:rPr lang="en-US" altLang="en-US" sz="24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27%</a:t>
            </a:r>
            <a:r>
              <a:rPr lang="en-US" altLang="en-US" sz="24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en-US" altLang="en-US" sz="200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(Lindvall B. 2002)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Vascular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8001000" cy="4724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en-US" sz="28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Prevalence          15% 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200" dirty="0" smtClean="0">
                <a:effectLst/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2200" dirty="0" smtClean="0">
                <a:solidFill>
                  <a:srgbClr val="FF00FF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dirty="0" err="1" smtClean="0">
                <a:solidFill>
                  <a:srgbClr val="FF00FF"/>
                </a:solidFill>
                <a:effectLst/>
                <a:latin typeface="Times New Roman" pitchFamily="18" charset="0"/>
                <a:cs typeface="Times New Roman" pitchFamily="18" charset="0"/>
              </a:rPr>
              <a:t>Carsons</a:t>
            </a:r>
            <a:r>
              <a:rPr lang="en-US" sz="2200" dirty="0" smtClean="0">
                <a:solidFill>
                  <a:srgbClr val="FF00FF"/>
                </a:solidFill>
                <a:effectLst/>
                <a:latin typeface="Times New Roman" pitchFamily="18" charset="0"/>
                <a:cs typeface="Times New Roman" pitchFamily="18" charset="0"/>
              </a:rPr>
              <a:t> S. in: Kelley's Textbook of Rheum, 2008)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400" dirty="0" smtClean="0">
              <a:effectLst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Raynaud’s</a:t>
            </a:r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 Phenomenon   </a:t>
            </a:r>
            <a:r>
              <a:rPr lang="en-US" sz="28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13% - 66%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en-US" sz="31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From Hypersensitivity </a:t>
            </a:r>
            <a:r>
              <a:rPr lang="en-US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vasculitis to PAN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31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Purpura</a:t>
            </a:r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 (palpable &amp; non-palpable) in association with </a:t>
            </a:r>
            <a:r>
              <a:rPr lang="en-US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cryoglobulinaemia</a:t>
            </a:r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hyperglobulinaemia</a:t>
            </a:r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200" dirty="0" smtClean="0">
                <a:solidFill>
                  <a:srgbClr val="FF00FF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(</a:t>
            </a:r>
            <a:r>
              <a:rPr lang="en-US" sz="2200" dirty="0" err="1" smtClean="0">
                <a:solidFill>
                  <a:srgbClr val="FF00FF"/>
                </a:solidFill>
                <a:effectLst/>
                <a:latin typeface="Times New Roman" pitchFamily="18" charset="0"/>
                <a:cs typeface="Times New Roman" pitchFamily="18" charset="0"/>
              </a:rPr>
              <a:t>Ramis</a:t>
            </a:r>
            <a:r>
              <a:rPr lang="en-US" sz="2200" dirty="0" smtClean="0">
                <a:solidFill>
                  <a:srgbClr val="FF00FF"/>
                </a:solidFill>
                <a:effectLst/>
                <a:latin typeface="Times New Roman" pitchFamily="18" charset="0"/>
                <a:cs typeface="Times New Roman" pitchFamily="18" charset="0"/>
              </a:rPr>
              <a:t>-Casals M. 2004)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100" dirty="0" smtClean="0">
                <a:effectLst/>
                <a:latin typeface="Times New Roman" pitchFamily="18" charset="0"/>
                <a:cs typeface="Times New Roman" pitchFamily="18" charset="0"/>
              </a:rPr>
              <a:t>					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Urticaria &amp; Necrotising</a:t>
            </a:r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Vasculitis</a:t>
            </a:r>
            <a:endParaRPr lang="en-US" sz="28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31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en-US" sz="2800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4000" b="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Pulmunary</a:t>
            </a:r>
            <a:endParaRPr lang="en-US" altLang="en-US" sz="2000" b="0" smtClean="0">
              <a:solidFill>
                <a:srgbClr val="FF00FF"/>
              </a:solidFill>
              <a:effectLst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066800" y="1905000"/>
            <a:ext cx="7924800" cy="4953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Dry Cough                                      </a:t>
            </a:r>
            <a:r>
              <a:rPr lang="en-US" altLang="en-US" sz="28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40% - 50%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 sz="28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Dyspnea &amp; Chest pain                    </a:t>
            </a:r>
            <a:r>
              <a:rPr lang="en-US" altLang="en-US" sz="28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9% - 43%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 sz="28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Abnormal HRCT                            </a:t>
            </a:r>
            <a:r>
              <a:rPr lang="en-US" altLang="en-US" sz="28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65% - 92%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800" smtClean="0">
                <a:solidFill>
                  <a:srgbClr val="FF33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altLang="en-US" sz="26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ground glass, bronchiectasis, septom thickening, 	parenchymal nodules and cysts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 sz="28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Abnormal PFTs  </a:t>
            </a:r>
            <a:r>
              <a:rPr lang="en-US" altLang="en-US" sz="280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(MEF &amp; DLCO)        </a:t>
            </a:r>
            <a:r>
              <a:rPr lang="en-US" altLang="en-US" sz="28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75%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en-US" altLang="en-US" sz="20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4000" b="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Gastrointestinal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3434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Xerostomia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 sz="28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Dysphagia         75%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		</a:t>
            </a:r>
            <a:r>
              <a:rPr lang="en-US" altLang="en-US" sz="2800" i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Esophagal web 10%, Dysmotility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800" i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800" i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Gastric             50%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800" i="1" smtClean="0">
                <a:solidFill>
                  <a:srgbClr val="FF33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	</a:t>
            </a:r>
            <a:r>
              <a:rPr lang="en-US" altLang="en-US" sz="28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Atrophic Gastritis       10% – 25% 	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8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superficial Gastritis         80%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219200"/>
          </a:xfrm>
        </p:spPr>
        <p:txBody>
          <a:bodyPr/>
          <a:lstStyle/>
          <a:p>
            <a:pPr algn="ctr"/>
            <a:r>
              <a:rPr lang="en-US" altLang="en-US" sz="4000" b="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Hepatic &amp; Pancreas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990600" y="1371600"/>
            <a:ext cx="7924800" cy="5334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en-US" sz="24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Autoimmune Hepatitis   (25%)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2400" smtClean="0">
                <a:solidFill>
                  <a:srgbClr val="FF33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24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Anti smooth muscle antibody              7% – 33% 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n-US" altLang="en-US" sz="24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en-US" sz="24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Primary Biliary Cirrhosis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FF33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altLang="en-US" sz="24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Anti mytochondrial antibody                7% – 13%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Sialoadenitis in PBC                                93%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Clinical Sjogren’s in PBC                   33% - 47%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en-US" sz="24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Hpatitis C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en-US" sz="2400" smtClean="0">
                <a:solidFill>
                  <a:srgbClr val="FF33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Clinical Sjogren’s in Hepatitis C           57% - 77%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Hepatitis C in Sjogren’s                     6%   - 19%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n-US" altLang="en-US" sz="24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en-US" sz="24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Sub clinical pancreatic involvement is common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en-US" sz="24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hyper amylasemia:     25%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7943850" cy="47244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A chronic inflammatory &amp; </a:t>
            </a:r>
            <a:r>
              <a:rPr lang="en-US" dirty="0" err="1" smtClean="0">
                <a:effectLst/>
                <a:latin typeface="Times New Roman" pitchFamily="18" charset="0"/>
                <a:cs typeface="Times New Roman" pitchFamily="18" charset="0"/>
              </a:rPr>
              <a:t>lymphoproliferative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 disease with autoimmune features, characterized by: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  		</a:t>
            </a:r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A progressive mononuclear cell 			infiltration of exocrine glands (notably the 		</a:t>
            </a:r>
            <a:r>
              <a:rPr lang="en-US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lacrimal</a:t>
            </a:r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 &amp; salivary glands) 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lead to dryness of the eyes and the mouth.</a:t>
            </a:r>
            <a:r>
              <a:rPr lang="en-US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4000" b="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Renal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sz="28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Prevalence      4%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 sz="2800" smtClean="0">
              <a:solidFill>
                <a:srgbClr val="FF33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Distal Renal Tubular Acidosis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 sz="28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Hypokalemic Paralysis </a:t>
            </a:r>
            <a:r>
              <a:rPr lang="en-US" altLang="en-US" sz="28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(rare)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 sz="28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Glomerular involvement </a:t>
            </a:r>
            <a:r>
              <a:rPr lang="en-US" altLang="en-US" sz="28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(rare)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4000" b="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Neurologic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848600" cy="46672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sz="28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Prevalence                              22% - 76%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Peripheral Neuropathy           </a:t>
            </a:r>
            <a:r>
              <a:rPr lang="en-US" altLang="en-US" sz="28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10% - 20%,       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8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(mostly in lower limb)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Cranial Neuropathy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(particularly trigeminal neuropathy)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 sz="28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Central Nervous System </a:t>
            </a:r>
            <a:r>
              <a:rPr lang="en-US" altLang="en-US" sz="28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(Rare)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may be Hemiparesia, Epilepsy, 		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Encephalitis, MS-like lesions.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4000" b="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Heamatologic &amp; Lab Finding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sz="half" idx="2"/>
          </p:nvPr>
        </p:nvSpPr>
        <p:spPr>
          <a:xfrm>
            <a:off x="914400" y="1905000"/>
            <a:ext cx="3729038" cy="42211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Anemia          20% - 25%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Leukopenia    10% - 16%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Thrombocytopenia   13%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652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1828800"/>
            <a:ext cx="4343400" cy="47244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  </a:t>
            </a:r>
            <a:r>
              <a:rPr lang="en-US" altLang="en-US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ESR                  80% - 90%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CRP                             normal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Hypergama                      80%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ANA                     55% - 97%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RF                                    80% </a:t>
            </a:r>
            <a:endParaRPr lang="en-US" altLang="en-US" i="1" smtClean="0">
              <a:solidFill>
                <a:srgbClr val="FFFF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i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Cryoglobulins (type II)   30%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i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 </a:t>
            </a:r>
            <a:r>
              <a:rPr lang="en-US" altLang="en-US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C3, C4                      24%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Ro/SSA                45% - 70%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La/SSB                 20% - 50%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altLang="en-US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altLang="en-US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-fodrin                20% - 95%</a:t>
            </a:r>
          </a:p>
          <a:p>
            <a:endParaRPr lang="en-US" altLang="en-US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14400" y="5334000"/>
            <a:ext cx="3886200" cy="13716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eaLnBrk="1" hangingPunct="1">
              <a:defRPr/>
            </a:pPr>
            <a:r>
              <a:rPr lang="en-US" sz="2000" dirty="0">
                <a:solidFill>
                  <a:srgbClr val="FF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lang="en-US" sz="2000" dirty="0" err="1">
                <a:solidFill>
                  <a:srgbClr val="FF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Mavragani</a:t>
            </a:r>
            <a:r>
              <a:rPr lang="en-US" sz="2000" dirty="0">
                <a:solidFill>
                  <a:srgbClr val="FF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CP. 2000),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FF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(Garcia-Carrasco M. 2002) 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FF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(Ramos-Casals M. 2002)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FF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(</a:t>
            </a:r>
            <a:r>
              <a:rPr lang="en-US" sz="20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Ramos-Casals M. 2005)</a:t>
            </a:r>
            <a:endParaRPr lang="en-US" sz="2000" dirty="0">
              <a:solidFill>
                <a:srgbClr val="FF00FF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/>
            </a:r>
            <a:br>
              <a:rPr lang="en-US" sz="2800" smtClean="0"/>
            </a:br>
            <a:endParaRPr lang="en-US" sz="28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371600"/>
            <a:ext cx="8050213" cy="5441950"/>
          </a:xfrm>
        </p:spPr>
        <p:txBody>
          <a:bodyPr/>
          <a:lstStyle/>
          <a:p>
            <a:pPr marL="273050" indent="-273050" eaLnBrk="1" hangingPunct="1">
              <a:buFont typeface="Wingdings" panose="05000000000000000000" pitchFamily="2" charset="2"/>
              <a:buNone/>
            </a:pPr>
            <a:r>
              <a:rPr lang="en-US" altLang="en-US" sz="20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2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Positive =</a:t>
            </a:r>
            <a:r>
              <a:rPr lang="en-US" altLang="en-US" sz="22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positive response to </a:t>
            </a:r>
            <a:r>
              <a:rPr lang="en-US" altLang="en-US" sz="20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 least one of the three </a:t>
            </a:r>
            <a:r>
              <a:rPr lang="en-US" altLang="en-US" sz="20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following questions)</a:t>
            </a:r>
          </a:p>
          <a:p>
            <a:pPr marL="273050" indent="-273050" eaLnBrk="1" hangingPunct="1">
              <a:buFont typeface="Wingdings" panose="05000000000000000000" pitchFamily="2" charset="2"/>
              <a:buNone/>
            </a:pPr>
            <a:endParaRPr lang="en-US" altLang="en-US" sz="2000" b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 indent="-273050" eaLnBrk="1" hangingPunct="1">
              <a:buFont typeface="Wingdings" panose="05000000000000000000" pitchFamily="2" charset="2"/>
              <a:buNone/>
            </a:pPr>
            <a:r>
              <a:rPr lang="en-US" altLang="en-US" sz="2400" b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I. Ocular symptoms: </a:t>
            </a:r>
            <a:endParaRPr lang="en-GB" altLang="en-US" sz="2400" smtClean="0">
              <a:solidFill>
                <a:srgbClr val="FFFF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3900" lvl="1" indent="-271463" eaLnBrk="1" hangingPunct="1"/>
            <a:r>
              <a:rPr lang="en-GB" altLang="en-US" sz="20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Have you had daily, persistent, troublesome </a:t>
            </a:r>
            <a:r>
              <a:rPr lang="en-GB" altLang="en-US" sz="20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dry eyes </a:t>
            </a:r>
            <a:r>
              <a:rPr lang="en-GB" altLang="en-US" sz="20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GB" altLang="en-US" sz="20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more than 3 months?</a:t>
            </a:r>
          </a:p>
          <a:p>
            <a:pPr marL="723900" lvl="1" indent="-271463" eaLnBrk="1" hangingPunct="1"/>
            <a:r>
              <a:rPr lang="en-GB" altLang="en-US" sz="20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 you have a recurrent </a:t>
            </a:r>
            <a:r>
              <a:rPr lang="en-GB" altLang="en-US" sz="20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sensation of sand or gravel </a:t>
            </a:r>
            <a:r>
              <a:rPr lang="en-GB" altLang="en-US" sz="20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the eyes?</a:t>
            </a:r>
          </a:p>
          <a:p>
            <a:pPr marL="723900" lvl="1" indent="-271463" eaLnBrk="1" hangingPunct="1"/>
            <a:r>
              <a:rPr lang="en-GB" altLang="en-US" sz="20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 you use </a:t>
            </a:r>
            <a:r>
              <a:rPr lang="en-GB" altLang="en-US" sz="20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tear substitutes </a:t>
            </a:r>
            <a:r>
              <a:rPr lang="en-GB" altLang="en-US" sz="20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more than three times a day?</a:t>
            </a:r>
            <a:endParaRPr lang="en-US" altLang="en-US" sz="2000" b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 indent="-273050" eaLnBrk="1" hangingPunct="1">
              <a:buFont typeface="Wingdings" panose="05000000000000000000" pitchFamily="2" charset="2"/>
              <a:buNone/>
            </a:pPr>
            <a:r>
              <a:rPr lang="en-US" altLang="en-US" sz="2400" b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II. Oral symptoms:</a:t>
            </a:r>
            <a:r>
              <a:rPr lang="en-US" altLang="en-US" sz="24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en-US" sz="2400" smtClean="0">
              <a:solidFill>
                <a:srgbClr val="FFFF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3900" lvl="1" indent="-271463" eaLnBrk="1" hangingPunct="1"/>
            <a:r>
              <a:rPr lang="en-GB" altLang="en-US" sz="20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Have you had a daily feeling of </a:t>
            </a:r>
            <a:r>
              <a:rPr lang="en-GB" altLang="en-US" sz="20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dry mouth </a:t>
            </a:r>
            <a:r>
              <a:rPr lang="en-GB" altLang="en-US" sz="20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GB" altLang="en-US" sz="20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more than 3 months</a:t>
            </a:r>
            <a:r>
              <a:rPr lang="en-GB" altLang="en-US" sz="20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20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3900" lvl="1" indent="-271463" eaLnBrk="1" hangingPunct="1"/>
            <a:r>
              <a:rPr lang="en-GB" altLang="en-US" sz="20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Have you had recurrently or persistently </a:t>
            </a:r>
            <a:r>
              <a:rPr lang="en-GB" altLang="en-US" sz="20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swollen salivary gland </a:t>
            </a:r>
            <a:r>
              <a:rPr lang="en-GB" altLang="en-US" sz="20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 an adult? </a:t>
            </a:r>
            <a:endParaRPr lang="en-US" altLang="en-US" sz="20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3900" lvl="1" indent="-271463" eaLnBrk="1" hangingPunct="1"/>
            <a:r>
              <a:rPr lang="en-GB" altLang="en-US" sz="20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 you frequently </a:t>
            </a:r>
            <a:r>
              <a:rPr lang="en-GB" altLang="en-US" sz="20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drink liquids to aid in swallowing dry food</a:t>
            </a:r>
            <a:r>
              <a:rPr lang="en-GB" altLang="en-US" sz="20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2000" b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 indent="-273050" algn="r" eaLnBrk="1" hangingPunct="1">
              <a:buFont typeface="Wingdings" panose="05000000000000000000" pitchFamily="2" charset="2"/>
              <a:buNone/>
            </a:pPr>
            <a:endParaRPr lang="en-US" altLang="en-US" sz="20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 indent="-273050" algn="r" eaLnBrk="1" hangingPunct="1">
              <a:buFont typeface="Wingdings" panose="05000000000000000000" pitchFamily="2" charset="2"/>
              <a:buNone/>
            </a:pPr>
            <a:r>
              <a:rPr lang="en-US" altLang="en-US" sz="1800" i="1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Vitali C et al., Ann Rheum Dis. 2002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114300" y="260350"/>
            <a:ext cx="8850313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lnSpc>
                <a:spcPct val="120000"/>
              </a:lnSpc>
              <a:defRPr/>
            </a:pP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The American-European Consensus Group classification criteria        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Subjective</a:t>
            </a:r>
            <a:endParaRPr lang="el-GR" sz="2800" dirty="0">
              <a:solidFill>
                <a:srgbClr val="FFFF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Schirmer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95400"/>
            <a:ext cx="25146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905000"/>
            <a:ext cx="8229600" cy="4953000"/>
          </a:xfrm>
        </p:spPr>
        <p:txBody>
          <a:bodyPr/>
          <a:lstStyle/>
          <a:p>
            <a:pPr marL="0" indent="0" defTabSz="228600" eaLnBrk="1" hangingPunct="1"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en-US" altLang="en-US" sz="2400" b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III. Ocular signs </a:t>
            </a:r>
            <a:r>
              <a:rPr lang="en-US" altLang="en-US" sz="2200" i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(positive result in </a:t>
            </a:r>
            <a:r>
              <a:rPr lang="en-US" altLang="en-US" sz="2200" i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 least one </a:t>
            </a:r>
            <a:r>
              <a:rPr lang="en-US" altLang="en-US" sz="2200" i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 the following tests)</a:t>
            </a:r>
            <a:r>
              <a:rPr lang="en-US" altLang="en-US" sz="22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en-US" sz="22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lvl="1" indent="-176213" defTabSz="228600">
              <a:spcBef>
                <a:spcPct val="0"/>
              </a:spcBef>
              <a:spcAft>
                <a:spcPct val="20000"/>
              </a:spcAft>
            </a:pPr>
            <a:r>
              <a:rPr lang="en-GB" altLang="en-US" sz="2400" smtClean="0">
                <a:solidFill>
                  <a:srgbClr val="CCFF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Schirmer’s I test              </a:t>
            </a:r>
            <a:r>
              <a:rPr lang="en-GB" altLang="en-US" sz="22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200" u="sng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altLang="en-US" sz="22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 mm/5 min)</a:t>
            </a:r>
            <a:endParaRPr lang="en-GB" altLang="en-US" sz="22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lvl="1" indent="-176213" defTabSz="228600">
              <a:spcBef>
                <a:spcPct val="0"/>
              </a:spcBef>
              <a:spcAft>
                <a:spcPct val="20000"/>
              </a:spcAft>
            </a:pPr>
            <a:r>
              <a:rPr lang="en-GB" altLang="en-US" sz="2400" smtClean="0">
                <a:solidFill>
                  <a:srgbClr val="CCFF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Rose-Bengal</a:t>
            </a:r>
            <a:r>
              <a:rPr lang="en-GB" altLang="en-US" sz="24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score or another ocular dye score </a:t>
            </a:r>
          </a:p>
          <a:p>
            <a:pPr marL="355600" lvl="1" indent="-176213" defTabSz="228600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en-GB" altLang="en-US" sz="22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       	</a:t>
            </a:r>
            <a:r>
              <a:rPr lang="en-US" altLang="en-US" sz="22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en-US" sz="2200" u="sng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en-US" sz="22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 according to von bijsterveld’s scoring system )</a:t>
            </a:r>
            <a:endParaRPr lang="en-GB" altLang="en-US" sz="22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lvl="1" indent="-176213" defTabSz="228600" eaLnBrk="1" hangingPunct="1">
              <a:spcBef>
                <a:spcPct val="0"/>
              </a:spcBef>
              <a:spcAft>
                <a:spcPct val="20000"/>
              </a:spcAft>
              <a:buFontTx/>
              <a:buNone/>
            </a:pPr>
            <a:endParaRPr lang="en-GB" altLang="en-US" sz="22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228600" eaLnBrk="1" hangingPunct="1">
              <a:spcBef>
                <a:spcPct val="4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en-US" altLang="en-US" sz="2400" b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IV. Histopathology</a:t>
            </a:r>
            <a:r>
              <a:rPr lang="en-US" altLang="en-US" sz="24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altLang="en-US" sz="22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en-US" sz="22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lvl="1" indent="-176213" defTabSz="228600">
              <a:spcBef>
                <a:spcPct val="0"/>
              </a:spcBef>
              <a:spcAft>
                <a:spcPct val="20000"/>
              </a:spcAft>
            </a:pPr>
            <a:r>
              <a:rPr lang="en-US" altLang="en-US" sz="2400" smtClean="0">
                <a:solidFill>
                  <a:srgbClr val="CCFF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focus score </a:t>
            </a:r>
            <a:r>
              <a:rPr lang="en-US" altLang="en-US" sz="2400" u="sng" smtClean="0">
                <a:solidFill>
                  <a:srgbClr val="CCFF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en-US" sz="2400" smtClean="0">
                <a:solidFill>
                  <a:srgbClr val="CCFF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400" smtClean="0">
                <a:solidFill>
                  <a:srgbClr val="CCFF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altLang="en-US" sz="2400" smtClean="0">
              <a:solidFill>
                <a:srgbClr val="CCFF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lvl="1" indent="-176213" defTabSz="228600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en-US" altLang="en-US" sz="22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 		defined as a number numbers of lymphocytic foci that are adjacent to normal-appearing mucous acini and </a:t>
            </a:r>
            <a:r>
              <a:rPr lang="en-US" altLang="en-US" sz="2200" b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contain </a:t>
            </a:r>
            <a:r>
              <a:rPr lang="en-US" altLang="en-US" sz="2200" b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more than 50 lymphocytes per 4 </a:t>
            </a:r>
            <a:r>
              <a:rPr lang="en-US" altLang="en-US" sz="2000" b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mm</a:t>
            </a:r>
            <a:r>
              <a:rPr lang="en-US" altLang="en-US" sz="2000" b="1" baseline="300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000" b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 glandular tissue.</a:t>
            </a:r>
            <a:endParaRPr lang="en-GB" altLang="en-US" sz="22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defTabSz="228600" eaLnBrk="1" hangingPunct="1"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en-US" altLang="en-US" sz="1800" i="1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Vitali C et al., Ann Rheum Dis. 2002</a:t>
            </a: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14300" y="260350"/>
            <a:ext cx="892175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lnSpc>
                <a:spcPct val="110000"/>
              </a:lnSpc>
              <a:defRPr/>
            </a:pP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The American-European Consensus Group classification criteria              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Objective</a:t>
            </a:r>
            <a:endParaRPr lang="el-GR" sz="2800" dirty="0">
              <a:solidFill>
                <a:srgbClr val="FFFF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905000"/>
            <a:ext cx="8086725" cy="4953000"/>
          </a:xfrm>
        </p:spPr>
        <p:txBody>
          <a:bodyPr/>
          <a:lstStyle/>
          <a:p>
            <a:pPr marL="0" indent="0" defTabSz="228600" eaLnBrk="1" hangingPunct="1">
              <a:spcBef>
                <a:spcPct val="40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en-US" altLang="en-US" sz="2400" b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V.  Salivary gland involvement </a:t>
            </a:r>
            <a:r>
              <a:rPr lang="en-US" altLang="en-US" sz="2000" i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(positive result in </a:t>
            </a:r>
            <a:r>
              <a:rPr lang="en-US" altLang="en-US" sz="2000" i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 least one </a:t>
            </a:r>
            <a:r>
              <a:rPr lang="en-US" altLang="en-US" sz="2000" i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 the following tests)</a:t>
            </a:r>
            <a:endParaRPr lang="en-GB" altLang="en-US" sz="20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lvl="1" indent="-176213" defTabSz="228600">
              <a:spcBef>
                <a:spcPct val="0"/>
              </a:spcBef>
              <a:spcAft>
                <a:spcPct val="20000"/>
              </a:spcAft>
            </a:pPr>
            <a:r>
              <a:rPr lang="en-US" altLang="en-US" sz="2400" smtClean="0">
                <a:solidFill>
                  <a:srgbClr val="CCFF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Unstimulated salivary flow           </a:t>
            </a:r>
            <a:r>
              <a:rPr lang="en-US" altLang="en-US" sz="20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(less than 1.5ml in 15 minutes)</a:t>
            </a:r>
          </a:p>
          <a:p>
            <a:pPr marL="355600" lvl="1" indent="-176213" defTabSz="228600">
              <a:spcBef>
                <a:spcPct val="0"/>
              </a:spcBef>
              <a:spcAft>
                <a:spcPct val="20000"/>
              </a:spcAft>
            </a:pPr>
            <a:r>
              <a:rPr lang="en-US" altLang="en-US" sz="2400" smtClean="0">
                <a:solidFill>
                  <a:srgbClr val="CCFF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Parotid sialography </a:t>
            </a:r>
          </a:p>
          <a:p>
            <a:pPr marL="355600" lvl="1" indent="-176213" defTabSz="228600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en-US" altLang="en-US" sz="20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	presence of diffuse sialectasia, (punctate, cavitary or destructive,</a:t>
            </a:r>
          </a:p>
          <a:p>
            <a:pPr marL="355600" lvl="1" indent="-176213" defTabSz="228600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en-US" altLang="en-US" sz="20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				pattern), without evidence of obstruction in the major ducts</a:t>
            </a:r>
          </a:p>
          <a:p>
            <a:pPr marL="355600" lvl="1" indent="-176213" defTabSz="228600">
              <a:spcBef>
                <a:spcPct val="0"/>
              </a:spcBef>
              <a:spcAft>
                <a:spcPct val="20000"/>
              </a:spcAft>
            </a:pPr>
            <a:r>
              <a:rPr lang="en-US" altLang="en-US" sz="2400" smtClean="0">
                <a:solidFill>
                  <a:srgbClr val="CCFF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Salivary scintigraphy      </a:t>
            </a:r>
            <a:r>
              <a:rPr lang="en-US" altLang="en-US" sz="20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(delayed uptake, reduced concentration and/or delayed excretion of tracer)</a:t>
            </a:r>
          </a:p>
          <a:p>
            <a:pPr marL="355600" lvl="1" indent="-176213" defTabSz="228600" eaLnBrk="1" hangingPunct="1">
              <a:spcBef>
                <a:spcPct val="0"/>
              </a:spcBef>
              <a:spcAft>
                <a:spcPct val="20000"/>
              </a:spcAft>
              <a:buFontTx/>
              <a:buNone/>
            </a:pPr>
            <a:endParaRPr lang="en-US" altLang="en-US" sz="20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228600" eaLnBrk="1" hangingPunct="1">
              <a:spcBef>
                <a:spcPct val="40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en-US" altLang="en-US" sz="2400" b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VI. Autoantibodies: </a:t>
            </a:r>
          </a:p>
          <a:p>
            <a:pPr marL="355600" lvl="1" indent="-176213" defTabSz="228600"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altLang="en-US" sz="2400" smtClean="0">
                <a:solidFill>
                  <a:srgbClr val="CCFF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Ro(SSA) and/or La(SSB) </a:t>
            </a:r>
            <a:endParaRPr lang="en-GB" altLang="en-US" sz="2400" b="1" smtClean="0">
              <a:solidFill>
                <a:srgbClr val="CCFF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defTabSz="228600" eaLnBrk="1" hangingPunct="1"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en-US" altLang="en-US" sz="1800" i="1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Vitali C et al., Ann Rheum Dis. 2002</a:t>
            </a:r>
          </a:p>
        </p:txBody>
      </p:sp>
      <p:sp>
        <p:nvSpPr>
          <p:cNvPr id="38915" name="Rectangle 4"/>
          <p:cNvSpPr>
            <a:spLocks noChangeArrowheads="1"/>
          </p:cNvSpPr>
          <p:nvPr/>
        </p:nvSpPr>
        <p:spPr bwMode="auto">
          <a:xfrm>
            <a:off x="114300" y="260350"/>
            <a:ext cx="892175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lnSpc>
                <a:spcPct val="110000"/>
              </a:lnSpc>
              <a:defRPr/>
            </a:pP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The American-European Consensus Group classification criteria                  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Objective</a:t>
            </a:r>
            <a:endParaRPr lang="el-GR" sz="2800" dirty="0">
              <a:solidFill>
                <a:srgbClr val="FFFF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/>
            </a:r>
            <a:br>
              <a:rPr lang="en-US" sz="2800" smtClean="0"/>
            </a:br>
            <a:endParaRPr lang="en-US" sz="28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981200"/>
            <a:ext cx="7907338" cy="4687888"/>
          </a:xfrm>
        </p:spPr>
        <p:txBody>
          <a:bodyPr/>
          <a:lstStyle/>
          <a:p>
            <a:pPr marL="723900" lvl="1" indent="-271463" eaLnBrk="1" hangingPunct="1">
              <a:lnSpc>
                <a:spcPct val="80000"/>
              </a:lnSpc>
              <a:spcBef>
                <a:spcPct val="45000"/>
              </a:spcBef>
              <a:spcAft>
                <a:spcPct val="20000"/>
              </a:spcAft>
            </a:pPr>
            <a:r>
              <a:rPr lang="en-GB" altLang="en-US" sz="24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Definitive primary SS</a:t>
            </a:r>
          </a:p>
          <a:p>
            <a:pPr marL="1238250" lvl="2"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GB" altLang="en-US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presence of any </a:t>
            </a:r>
            <a:r>
              <a:rPr lang="en-GB" altLang="en-US" smtClean="0">
                <a:solidFill>
                  <a:srgbClr val="CCFF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four of the six </a:t>
            </a:r>
            <a:r>
              <a:rPr lang="en-GB" altLang="en-US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items</a:t>
            </a:r>
          </a:p>
          <a:p>
            <a:pPr marL="1238250" lvl="2"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GB" altLang="en-US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Presence of </a:t>
            </a:r>
            <a:r>
              <a:rPr lang="en-GB" altLang="en-US" smtClean="0">
                <a:solidFill>
                  <a:srgbClr val="CCFF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 objective</a:t>
            </a:r>
            <a:r>
              <a:rPr lang="en-GB" altLang="en-US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criteria </a:t>
            </a:r>
          </a:p>
          <a:p>
            <a:pPr marL="1238250" lvl="2"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GB" altLang="en-US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patients without any potentially associated disease</a:t>
            </a:r>
          </a:p>
          <a:p>
            <a:pPr marL="723900" lvl="1" indent="-271463" eaLnBrk="1" hangingPunct="1">
              <a:lnSpc>
                <a:spcPct val="80000"/>
              </a:lnSpc>
              <a:spcBef>
                <a:spcPct val="80000"/>
              </a:spcBef>
              <a:spcAft>
                <a:spcPct val="20000"/>
              </a:spcAft>
            </a:pPr>
            <a:r>
              <a:rPr lang="en-GB" altLang="en-US" sz="24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Secondary SS</a:t>
            </a:r>
          </a:p>
          <a:p>
            <a:pPr marL="1238250" lvl="2"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GB" altLang="en-US" smtClean="0">
                <a:solidFill>
                  <a:srgbClr val="CCFF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item‑1 or item‑2 plus any two from items 3, 4, 5</a:t>
            </a:r>
          </a:p>
          <a:p>
            <a:pPr marL="1238250" lvl="2"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GB" altLang="en-US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patients with a potentially associated disease </a:t>
            </a:r>
          </a:p>
          <a:p>
            <a:pPr marL="1238250" lvl="2" eaLnBrk="1" hangingPunct="1">
              <a:lnSpc>
                <a:spcPct val="80000"/>
              </a:lnSpc>
              <a:spcAft>
                <a:spcPct val="20000"/>
              </a:spcAft>
              <a:buFontTx/>
              <a:buNone/>
            </a:pPr>
            <a:r>
              <a:rPr lang="en-GB" altLang="en-US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altLang="en-US" i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(another connective tissue disease) </a:t>
            </a:r>
            <a:endParaRPr lang="en-GB" altLang="en-US" b="1" i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 indent="-273050" algn="r" eaLnBrk="1" hangingPunct="1">
              <a:lnSpc>
                <a:spcPct val="80000"/>
              </a:lnSpc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en-US" altLang="en-US" sz="1800" i="1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Vitali C et al., Ann Rheum Dis. 2002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114300" y="260350"/>
            <a:ext cx="8921750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The American-European Consensus Group classification criteria</a:t>
            </a:r>
          </a:p>
          <a:p>
            <a:pPr algn="ctr" eaLnBrk="1" hangingPunct="1">
              <a:defRPr/>
            </a:pP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Rules for classification: </a:t>
            </a:r>
          </a:p>
          <a:p>
            <a:pPr algn="ctr" eaLnBrk="1" hangingPunct="1">
              <a:defRPr/>
            </a:pPr>
            <a:endParaRPr lang="el-GR" sz="2800" dirty="0">
              <a:solidFill>
                <a:srgbClr val="FF00FF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4"/>
          <p:cNvSpPr txBox="1">
            <a:spLocks noChangeArrowheads="1"/>
          </p:cNvSpPr>
          <p:nvPr/>
        </p:nvSpPr>
        <p:spPr bwMode="auto">
          <a:xfrm>
            <a:off x="3492500" y="52388"/>
            <a:ext cx="3213100" cy="8620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609600" indent="-609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AutoNum type="romanUcPeriod"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Ocular symptoms or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AutoNum type="romanUcPeriod"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Oral symptoms</a:t>
            </a:r>
          </a:p>
        </p:txBody>
      </p:sp>
      <p:sp>
        <p:nvSpPr>
          <p:cNvPr id="32771" name="Text Box 5"/>
          <p:cNvSpPr txBox="1">
            <a:spLocks noChangeArrowheads="1"/>
          </p:cNvSpPr>
          <p:nvPr/>
        </p:nvSpPr>
        <p:spPr bwMode="auto">
          <a:xfrm>
            <a:off x="1979613" y="1484313"/>
            <a:ext cx="71913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/>
              <a:t>No SS</a:t>
            </a:r>
          </a:p>
        </p:txBody>
      </p:sp>
      <p:sp>
        <p:nvSpPr>
          <p:cNvPr id="32772" name="Text Box 6"/>
          <p:cNvSpPr txBox="1">
            <a:spLocks noChangeArrowheads="1"/>
          </p:cNvSpPr>
          <p:nvPr/>
        </p:nvSpPr>
        <p:spPr bwMode="auto">
          <a:xfrm>
            <a:off x="6084888" y="1557338"/>
            <a:ext cx="2144712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III. Ocular signs</a:t>
            </a:r>
          </a:p>
        </p:txBody>
      </p:sp>
      <p:sp>
        <p:nvSpPr>
          <p:cNvPr id="32773" name="Text Box 7"/>
          <p:cNvSpPr txBox="1">
            <a:spLocks noChangeArrowheads="1"/>
          </p:cNvSpPr>
          <p:nvPr/>
        </p:nvSpPr>
        <p:spPr bwMode="auto">
          <a:xfrm>
            <a:off x="5940425" y="2565400"/>
            <a:ext cx="3203575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IV. Histopathology lip biopsy focus score ≥1</a:t>
            </a:r>
          </a:p>
        </p:txBody>
      </p:sp>
      <p:sp>
        <p:nvSpPr>
          <p:cNvPr id="32774" name="Text Box 9"/>
          <p:cNvSpPr txBox="1">
            <a:spLocks noChangeArrowheads="1"/>
          </p:cNvSpPr>
          <p:nvPr/>
        </p:nvSpPr>
        <p:spPr bwMode="auto">
          <a:xfrm>
            <a:off x="533400" y="4202113"/>
            <a:ext cx="3429000" cy="646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V. Tests for salivary gland involvement</a:t>
            </a:r>
          </a:p>
        </p:txBody>
      </p:sp>
      <p:sp>
        <p:nvSpPr>
          <p:cNvPr id="32775" name="Text Box 10"/>
          <p:cNvSpPr txBox="1">
            <a:spLocks noChangeArrowheads="1"/>
          </p:cNvSpPr>
          <p:nvPr/>
        </p:nvSpPr>
        <p:spPr bwMode="auto">
          <a:xfrm>
            <a:off x="4572000" y="4076700"/>
            <a:ext cx="289560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VI. Anti-Ro(SSA) or anti-La(SSB)</a:t>
            </a:r>
          </a:p>
        </p:txBody>
      </p:sp>
      <p:sp>
        <p:nvSpPr>
          <p:cNvPr id="32776" name="Text Box 11"/>
          <p:cNvSpPr txBox="1">
            <a:spLocks noChangeArrowheads="1"/>
          </p:cNvSpPr>
          <p:nvPr/>
        </p:nvSpPr>
        <p:spPr bwMode="auto">
          <a:xfrm>
            <a:off x="8153400" y="4038600"/>
            <a:ext cx="503238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/>
              <a:t>SS</a:t>
            </a:r>
          </a:p>
        </p:txBody>
      </p:sp>
      <p:sp>
        <p:nvSpPr>
          <p:cNvPr id="40969" name="Text Box 12"/>
          <p:cNvSpPr txBox="1">
            <a:spLocks noChangeArrowheads="1"/>
          </p:cNvSpPr>
          <p:nvPr/>
        </p:nvSpPr>
        <p:spPr bwMode="auto">
          <a:xfrm>
            <a:off x="2843213" y="908050"/>
            <a:ext cx="2873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-</a:t>
            </a:r>
          </a:p>
        </p:txBody>
      </p:sp>
      <p:sp>
        <p:nvSpPr>
          <p:cNvPr id="32778" name="Text Box 13"/>
          <p:cNvSpPr txBox="1">
            <a:spLocks noChangeArrowheads="1"/>
          </p:cNvSpPr>
          <p:nvPr/>
        </p:nvSpPr>
        <p:spPr bwMode="auto">
          <a:xfrm>
            <a:off x="5942013" y="909638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+</a:t>
            </a:r>
          </a:p>
        </p:txBody>
      </p:sp>
      <p:cxnSp>
        <p:nvCxnSpPr>
          <p:cNvPr id="32779" name="AutoShape 14"/>
          <p:cNvCxnSpPr>
            <a:cxnSpLocks noChangeShapeType="1"/>
            <a:stCxn id="32770" idx="2"/>
          </p:cNvCxnSpPr>
          <p:nvPr/>
        </p:nvCxnSpPr>
        <p:spPr bwMode="auto">
          <a:xfrm rot="5400000">
            <a:off x="3538537" y="-185737"/>
            <a:ext cx="460375" cy="2660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0" name="AutoShape 17"/>
          <p:cNvCxnSpPr>
            <a:cxnSpLocks noChangeShapeType="1"/>
            <a:stCxn id="32770" idx="2"/>
            <a:endCxn id="32772" idx="0"/>
          </p:cNvCxnSpPr>
          <p:nvPr/>
        </p:nvCxnSpPr>
        <p:spPr bwMode="auto">
          <a:xfrm rot="16200000" flipH="1">
            <a:off x="5807075" y="206375"/>
            <a:ext cx="642938" cy="20589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1" name="AutoShape 18"/>
          <p:cNvCxnSpPr>
            <a:cxnSpLocks noChangeShapeType="1"/>
            <a:stCxn id="32772" idx="2"/>
            <a:endCxn id="32773" idx="0"/>
          </p:cNvCxnSpPr>
          <p:nvPr/>
        </p:nvCxnSpPr>
        <p:spPr bwMode="auto">
          <a:xfrm rot="16200000" flipH="1">
            <a:off x="7045326" y="2068512"/>
            <a:ext cx="608012" cy="385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82" name="Text Box 19"/>
          <p:cNvSpPr txBox="1">
            <a:spLocks noChangeArrowheads="1"/>
          </p:cNvSpPr>
          <p:nvPr/>
        </p:nvSpPr>
        <p:spPr bwMode="auto">
          <a:xfrm>
            <a:off x="7488238" y="2060575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+</a:t>
            </a:r>
          </a:p>
        </p:txBody>
      </p:sp>
      <p:sp>
        <p:nvSpPr>
          <p:cNvPr id="32783" name="Text Box 20"/>
          <p:cNvSpPr txBox="1">
            <a:spLocks noChangeArrowheads="1"/>
          </p:cNvSpPr>
          <p:nvPr/>
        </p:nvSpPr>
        <p:spPr bwMode="auto">
          <a:xfrm>
            <a:off x="381000" y="2708275"/>
            <a:ext cx="3733800" cy="708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IV. Histopathology lip biopsy focus score ≥1</a:t>
            </a:r>
          </a:p>
        </p:txBody>
      </p:sp>
      <p:cxnSp>
        <p:nvCxnSpPr>
          <p:cNvPr id="32784" name="AutoShape 21"/>
          <p:cNvCxnSpPr>
            <a:cxnSpLocks noChangeShapeType="1"/>
            <a:stCxn id="32772" idx="2"/>
            <a:endCxn id="32783" idx="0"/>
          </p:cNvCxnSpPr>
          <p:nvPr/>
        </p:nvCxnSpPr>
        <p:spPr bwMode="auto">
          <a:xfrm rot="5400000">
            <a:off x="4327525" y="-122237"/>
            <a:ext cx="750887" cy="4910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77" name="Text Box 22"/>
          <p:cNvSpPr txBox="1">
            <a:spLocks noChangeArrowheads="1"/>
          </p:cNvSpPr>
          <p:nvPr/>
        </p:nvSpPr>
        <p:spPr bwMode="auto">
          <a:xfrm>
            <a:off x="4716463" y="1916113"/>
            <a:ext cx="2873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-</a:t>
            </a:r>
          </a:p>
        </p:txBody>
      </p:sp>
      <p:sp>
        <p:nvSpPr>
          <p:cNvPr id="32786" name="Text Box 23"/>
          <p:cNvSpPr txBox="1">
            <a:spLocks noChangeArrowheads="1"/>
          </p:cNvSpPr>
          <p:nvPr/>
        </p:nvSpPr>
        <p:spPr bwMode="auto">
          <a:xfrm>
            <a:off x="1547813" y="3789363"/>
            <a:ext cx="719137" cy="284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/>
              <a:t>No SS</a:t>
            </a:r>
          </a:p>
        </p:txBody>
      </p:sp>
      <p:cxnSp>
        <p:nvCxnSpPr>
          <p:cNvPr id="32787" name="AutoShape 24"/>
          <p:cNvCxnSpPr>
            <a:cxnSpLocks noChangeShapeType="1"/>
            <a:stCxn id="32783" idx="2"/>
            <a:endCxn id="32786" idx="0"/>
          </p:cNvCxnSpPr>
          <p:nvPr/>
        </p:nvCxnSpPr>
        <p:spPr bwMode="auto">
          <a:xfrm rot="5400000">
            <a:off x="1891506" y="3432969"/>
            <a:ext cx="373063" cy="339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80" name="Text Box 26"/>
          <p:cNvSpPr txBox="1">
            <a:spLocks noChangeArrowheads="1"/>
          </p:cNvSpPr>
          <p:nvPr/>
        </p:nvSpPr>
        <p:spPr bwMode="auto">
          <a:xfrm>
            <a:off x="1752600" y="3429000"/>
            <a:ext cx="2873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-</a:t>
            </a:r>
          </a:p>
        </p:txBody>
      </p:sp>
      <p:cxnSp>
        <p:nvCxnSpPr>
          <p:cNvPr id="32789" name="AutoShape 27"/>
          <p:cNvCxnSpPr>
            <a:cxnSpLocks noChangeShapeType="1"/>
            <a:stCxn id="32783" idx="2"/>
          </p:cNvCxnSpPr>
          <p:nvPr/>
        </p:nvCxnSpPr>
        <p:spPr bwMode="auto">
          <a:xfrm rot="16200000" flipH="1">
            <a:off x="1955800" y="3708400"/>
            <a:ext cx="774700" cy="190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90" name="Text Box 28"/>
          <p:cNvSpPr txBox="1">
            <a:spLocks noChangeArrowheads="1"/>
          </p:cNvSpPr>
          <p:nvPr/>
        </p:nvSpPr>
        <p:spPr bwMode="auto">
          <a:xfrm>
            <a:off x="2438400" y="3595688"/>
            <a:ext cx="360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+</a:t>
            </a:r>
          </a:p>
        </p:txBody>
      </p:sp>
      <p:cxnSp>
        <p:nvCxnSpPr>
          <p:cNvPr id="32791" name="AutoShape 29"/>
          <p:cNvCxnSpPr>
            <a:cxnSpLocks noChangeShapeType="1"/>
            <a:stCxn id="32773" idx="2"/>
            <a:endCxn id="32775" idx="0"/>
          </p:cNvCxnSpPr>
          <p:nvPr/>
        </p:nvCxnSpPr>
        <p:spPr bwMode="auto">
          <a:xfrm rot="5400000">
            <a:off x="6348413" y="2882900"/>
            <a:ext cx="865187" cy="1522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84" name="Text Box 30"/>
          <p:cNvSpPr txBox="1">
            <a:spLocks noChangeArrowheads="1"/>
          </p:cNvSpPr>
          <p:nvPr/>
        </p:nvSpPr>
        <p:spPr bwMode="auto">
          <a:xfrm>
            <a:off x="6342063" y="3429000"/>
            <a:ext cx="2873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-</a:t>
            </a:r>
          </a:p>
        </p:txBody>
      </p:sp>
      <p:cxnSp>
        <p:nvCxnSpPr>
          <p:cNvPr id="32793" name="AutoShape 32"/>
          <p:cNvCxnSpPr>
            <a:cxnSpLocks noChangeShapeType="1"/>
            <a:stCxn id="32773" idx="2"/>
            <a:endCxn id="32776" idx="0"/>
          </p:cNvCxnSpPr>
          <p:nvPr/>
        </p:nvCxnSpPr>
        <p:spPr bwMode="auto">
          <a:xfrm rot="16200000" flipH="1">
            <a:off x="7560469" y="3193257"/>
            <a:ext cx="827087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94" name="Text Box 33"/>
          <p:cNvSpPr txBox="1">
            <a:spLocks noChangeArrowheads="1"/>
          </p:cNvSpPr>
          <p:nvPr/>
        </p:nvSpPr>
        <p:spPr bwMode="auto">
          <a:xfrm>
            <a:off x="4343400" y="5084763"/>
            <a:ext cx="2895600" cy="646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V. Tests for salivary gland involvement</a:t>
            </a:r>
          </a:p>
        </p:txBody>
      </p:sp>
      <p:sp>
        <p:nvSpPr>
          <p:cNvPr id="32795" name="Text Box 34"/>
          <p:cNvSpPr txBox="1">
            <a:spLocks noChangeArrowheads="1"/>
          </p:cNvSpPr>
          <p:nvPr/>
        </p:nvSpPr>
        <p:spPr bwMode="auto">
          <a:xfrm>
            <a:off x="8077200" y="5257800"/>
            <a:ext cx="503238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/>
              <a:t>SS</a:t>
            </a:r>
          </a:p>
        </p:txBody>
      </p:sp>
      <p:cxnSp>
        <p:nvCxnSpPr>
          <p:cNvPr id="32796" name="AutoShape 35"/>
          <p:cNvCxnSpPr>
            <a:cxnSpLocks noChangeShapeType="1"/>
            <a:stCxn id="32775" idx="2"/>
            <a:endCxn id="32794" idx="0"/>
          </p:cNvCxnSpPr>
          <p:nvPr/>
        </p:nvCxnSpPr>
        <p:spPr bwMode="auto">
          <a:xfrm rot="5400000">
            <a:off x="5724525" y="4789488"/>
            <a:ext cx="36195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97" name="AutoShape 36"/>
          <p:cNvCxnSpPr>
            <a:cxnSpLocks noChangeShapeType="1"/>
            <a:stCxn id="32775" idx="2"/>
            <a:endCxn id="32795" idx="0"/>
          </p:cNvCxnSpPr>
          <p:nvPr/>
        </p:nvCxnSpPr>
        <p:spPr bwMode="auto">
          <a:xfrm rot="16200000" flipH="1">
            <a:off x="6907213" y="3835400"/>
            <a:ext cx="534987" cy="23098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98" name="Text Box 37"/>
          <p:cNvSpPr txBox="1">
            <a:spLocks noChangeArrowheads="1"/>
          </p:cNvSpPr>
          <p:nvPr/>
        </p:nvSpPr>
        <p:spPr bwMode="auto">
          <a:xfrm>
            <a:off x="8021638" y="3357563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+</a:t>
            </a:r>
          </a:p>
        </p:txBody>
      </p:sp>
      <p:sp>
        <p:nvSpPr>
          <p:cNvPr id="32799" name="Text Box 38"/>
          <p:cNvSpPr txBox="1">
            <a:spLocks noChangeArrowheads="1"/>
          </p:cNvSpPr>
          <p:nvPr/>
        </p:nvSpPr>
        <p:spPr bwMode="auto">
          <a:xfrm>
            <a:off x="7488238" y="4724400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+</a:t>
            </a:r>
          </a:p>
        </p:txBody>
      </p:sp>
      <p:sp>
        <p:nvSpPr>
          <p:cNvPr id="40992" name="Text Box 39"/>
          <p:cNvSpPr txBox="1">
            <a:spLocks noChangeArrowheads="1"/>
          </p:cNvSpPr>
          <p:nvPr/>
        </p:nvSpPr>
        <p:spPr bwMode="auto">
          <a:xfrm>
            <a:off x="5562600" y="4724400"/>
            <a:ext cx="2873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-</a:t>
            </a:r>
          </a:p>
        </p:txBody>
      </p:sp>
      <p:sp>
        <p:nvSpPr>
          <p:cNvPr id="32801" name="Text Box 40"/>
          <p:cNvSpPr txBox="1">
            <a:spLocks noChangeArrowheads="1"/>
          </p:cNvSpPr>
          <p:nvPr/>
        </p:nvSpPr>
        <p:spPr bwMode="auto">
          <a:xfrm>
            <a:off x="5651500" y="6092825"/>
            <a:ext cx="719138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/>
              <a:t>No SS</a:t>
            </a:r>
          </a:p>
        </p:txBody>
      </p:sp>
      <p:sp>
        <p:nvSpPr>
          <p:cNvPr id="32802" name="Text Box 41"/>
          <p:cNvSpPr txBox="1">
            <a:spLocks noChangeArrowheads="1"/>
          </p:cNvSpPr>
          <p:nvPr/>
        </p:nvSpPr>
        <p:spPr bwMode="auto">
          <a:xfrm>
            <a:off x="8077200" y="6172200"/>
            <a:ext cx="503238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/>
              <a:t>SS</a:t>
            </a:r>
          </a:p>
        </p:txBody>
      </p:sp>
      <p:cxnSp>
        <p:nvCxnSpPr>
          <p:cNvPr id="32803" name="AutoShape 42"/>
          <p:cNvCxnSpPr>
            <a:cxnSpLocks noChangeShapeType="1"/>
            <a:stCxn id="32794" idx="2"/>
            <a:endCxn id="32801" idx="0"/>
          </p:cNvCxnSpPr>
          <p:nvPr/>
        </p:nvCxnSpPr>
        <p:spPr bwMode="auto">
          <a:xfrm rot="16200000" flipH="1">
            <a:off x="5720557" y="5801518"/>
            <a:ext cx="361950" cy="2206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04" name="AutoShape 43"/>
          <p:cNvCxnSpPr>
            <a:cxnSpLocks noChangeShapeType="1"/>
            <a:stCxn id="32794" idx="2"/>
            <a:endCxn id="32802" idx="0"/>
          </p:cNvCxnSpPr>
          <p:nvPr/>
        </p:nvCxnSpPr>
        <p:spPr bwMode="auto">
          <a:xfrm rot="16200000" flipH="1">
            <a:off x="6838950" y="4683125"/>
            <a:ext cx="441325" cy="2536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805" name="Text Box 44"/>
          <p:cNvSpPr txBox="1">
            <a:spLocks noChangeArrowheads="1"/>
          </p:cNvSpPr>
          <p:nvPr/>
        </p:nvSpPr>
        <p:spPr bwMode="auto">
          <a:xfrm>
            <a:off x="7412038" y="5638800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+</a:t>
            </a:r>
          </a:p>
        </p:txBody>
      </p:sp>
      <p:sp>
        <p:nvSpPr>
          <p:cNvPr id="40998" name="Text Box 45"/>
          <p:cNvSpPr txBox="1">
            <a:spLocks noChangeArrowheads="1"/>
          </p:cNvSpPr>
          <p:nvPr/>
        </p:nvSpPr>
        <p:spPr bwMode="auto">
          <a:xfrm>
            <a:off x="5562600" y="5715000"/>
            <a:ext cx="2889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-</a:t>
            </a:r>
          </a:p>
        </p:txBody>
      </p:sp>
      <p:sp>
        <p:nvSpPr>
          <p:cNvPr id="32807" name="Text Box 46"/>
          <p:cNvSpPr txBox="1">
            <a:spLocks noChangeArrowheads="1"/>
          </p:cNvSpPr>
          <p:nvPr/>
        </p:nvSpPr>
        <p:spPr bwMode="auto">
          <a:xfrm>
            <a:off x="3492500" y="5229225"/>
            <a:ext cx="503238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/>
              <a:t>SS</a:t>
            </a:r>
          </a:p>
        </p:txBody>
      </p:sp>
      <p:sp>
        <p:nvSpPr>
          <p:cNvPr id="32808" name="Text Box 47"/>
          <p:cNvSpPr txBox="1">
            <a:spLocks noChangeArrowheads="1"/>
          </p:cNvSpPr>
          <p:nvPr/>
        </p:nvSpPr>
        <p:spPr bwMode="auto">
          <a:xfrm>
            <a:off x="1403350" y="5229225"/>
            <a:ext cx="719138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/>
              <a:t>No SS</a:t>
            </a:r>
          </a:p>
        </p:txBody>
      </p:sp>
      <p:cxnSp>
        <p:nvCxnSpPr>
          <p:cNvPr id="32809" name="AutoShape 48"/>
          <p:cNvCxnSpPr>
            <a:cxnSpLocks noChangeShapeType="1"/>
            <a:stCxn id="32774" idx="2"/>
            <a:endCxn id="32807" idx="0"/>
          </p:cNvCxnSpPr>
          <p:nvPr/>
        </p:nvCxnSpPr>
        <p:spPr bwMode="auto">
          <a:xfrm rot="16200000" flipH="1">
            <a:off x="2805907" y="4290218"/>
            <a:ext cx="381000" cy="1497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10" name="AutoShape 49"/>
          <p:cNvCxnSpPr>
            <a:cxnSpLocks noChangeShapeType="1"/>
            <a:stCxn id="32774" idx="2"/>
          </p:cNvCxnSpPr>
          <p:nvPr/>
        </p:nvCxnSpPr>
        <p:spPr bwMode="auto">
          <a:xfrm rot="5400000">
            <a:off x="1868487" y="4814888"/>
            <a:ext cx="346075" cy="412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811" name="Text Box 50"/>
          <p:cNvSpPr txBox="1">
            <a:spLocks noChangeArrowheads="1"/>
          </p:cNvSpPr>
          <p:nvPr/>
        </p:nvSpPr>
        <p:spPr bwMode="auto">
          <a:xfrm>
            <a:off x="3429000" y="4814888"/>
            <a:ext cx="360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+</a:t>
            </a:r>
          </a:p>
        </p:txBody>
      </p:sp>
      <p:sp>
        <p:nvSpPr>
          <p:cNvPr id="41004" name="Text Box 51"/>
          <p:cNvSpPr txBox="1">
            <a:spLocks noChangeArrowheads="1"/>
          </p:cNvSpPr>
          <p:nvPr/>
        </p:nvSpPr>
        <p:spPr bwMode="auto">
          <a:xfrm>
            <a:off x="1676400" y="4876800"/>
            <a:ext cx="2873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-</a:t>
            </a:r>
          </a:p>
        </p:txBody>
      </p:sp>
      <p:sp>
        <p:nvSpPr>
          <p:cNvPr id="32813" name="Rectangle 59"/>
          <p:cNvSpPr>
            <a:spLocks noChangeArrowheads="1"/>
          </p:cNvSpPr>
          <p:nvPr/>
        </p:nvSpPr>
        <p:spPr bwMode="auto">
          <a:xfrm>
            <a:off x="1763713" y="1412875"/>
            <a:ext cx="107950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2814" name="Rectangle 60"/>
          <p:cNvSpPr>
            <a:spLocks noChangeArrowheads="1"/>
          </p:cNvSpPr>
          <p:nvPr/>
        </p:nvSpPr>
        <p:spPr bwMode="auto">
          <a:xfrm>
            <a:off x="5867400" y="981075"/>
            <a:ext cx="5048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C:\Users\Meisam\Desktop\Desktop\fainal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61100" y="168275"/>
            <a:ext cx="608013" cy="606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2" descr="http://iranianrac2011.ir/images/S2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666" y="155770"/>
            <a:ext cx="580734" cy="685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796" name="TextBox 16"/>
          <p:cNvSpPr txBox="1">
            <a:spLocks noChangeArrowheads="1"/>
          </p:cNvSpPr>
          <p:nvPr/>
        </p:nvSpPr>
        <p:spPr bwMode="auto">
          <a:xfrm>
            <a:off x="2513013" y="3573463"/>
            <a:ext cx="1860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2935288" y="960438"/>
            <a:ext cx="3194050" cy="1397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1524" dirty="0">
                <a:latin typeface="Aharoni" pitchFamily="2" charset="-79"/>
                <a:cs typeface="Aharoni" pitchFamily="2" charset="-79"/>
              </a:rPr>
              <a:t>DIFFERENTIAL DIAGNOSIS OF SJOGREN’S SYNDROME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1386" b="1" dirty="0"/>
              <a:t>Systemic Conditions Associated with </a:t>
            </a:r>
            <a:r>
              <a:rPr lang="en-US" sz="1386" b="1" dirty="0" err="1"/>
              <a:t>Sicca</a:t>
            </a:r>
            <a:r>
              <a:rPr lang="en-US" sz="1386" b="1" dirty="0"/>
              <a:t> Symptoms:</a:t>
            </a:r>
            <a:endParaRPr lang="en-US" sz="1386" dirty="0"/>
          </a:p>
          <a:p>
            <a:pPr>
              <a:defRPr/>
            </a:pPr>
            <a:r>
              <a:rPr lang="en-US" sz="1663" b="1" dirty="0"/>
              <a:t>Viral: mumps, EBV, HIV, HTLV-1</a:t>
            </a:r>
          </a:p>
          <a:p>
            <a:pPr>
              <a:defRPr/>
            </a:pPr>
            <a:r>
              <a:rPr lang="en-US" sz="1663" b="1" dirty="0" err="1"/>
              <a:t>Sarcoidosis</a:t>
            </a:r>
            <a:endParaRPr lang="en-US" sz="1663" dirty="0"/>
          </a:p>
          <a:p>
            <a:pPr>
              <a:defRPr/>
            </a:pPr>
            <a:r>
              <a:rPr lang="en-US" sz="1663" b="1" dirty="0" err="1"/>
              <a:t>Amyloidosis</a:t>
            </a:r>
            <a:endParaRPr lang="en-US" sz="1663" dirty="0"/>
          </a:p>
          <a:p>
            <a:pPr>
              <a:defRPr/>
            </a:pPr>
            <a:r>
              <a:rPr lang="en-US" sz="1663" b="1" dirty="0"/>
              <a:t>Lymphoma</a:t>
            </a:r>
          </a:p>
          <a:p>
            <a:pPr>
              <a:defRPr/>
            </a:pPr>
            <a:r>
              <a:rPr lang="en-US" sz="1663" b="1" dirty="0"/>
              <a:t>Graft-versus-host disease</a:t>
            </a:r>
            <a:endParaRPr lang="en-US" sz="1663" dirty="0"/>
          </a:p>
          <a:p>
            <a:pPr>
              <a:defRPr/>
            </a:pPr>
            <a:r>
              <a:rPr lang="en-US" sz="1663" b="1" dirty="0" err="1"/>
              <a:t>Radiatione</a:t>
            </a:r>
            <a:r>
              <a:rPr lang="en-US" sz="1663" b="1" dirty="0"/>
              <a:t> therapy</a:t>
            </a:r>
            <a:endParaRPr lang="en-US" sz="1663" dirty="0"/>
          </a:p>
          <a:p>
            <a:pPr>
              <a:defRPr/>
            </a:pPr>
            <a:r>
              <a:rPr lang="en-US" sz="1663" b="1" dirty="0"/>
              <a:t>Fibromyalgia-like syndromes: </a:t>
            </a:r>
            <a:r>
              <a:rPr lang="en-US" sz="935" b="1" dirty="0"/>
              <a:t>Chronic fatigue syndrome</a:t>
            </a:r>
            <a:endParaRPr lang="en-US" sz="935" dirty="0"/>
          </a:p>
          <a:p>
            <a:pPr>
              <a:defRPr/>
            </a:pPr>
            <a:r>
              <a:rPr lang="en-US" sz="1663" b="1" dirty="0"/>
              <a:t>Aging</a:t>
            </a:r>
            <a:endParaRPr lang="en-US" sz="1663" dirty="0"/>
          </a:p>
          <a:p>
            <a:pPr>
              <a:defRPr/>
            </a:pPr>
            <a:r>
              <a:rPr lang="en-US" sz="1663" b="1" dirty="0" err="1"/>
              <a:t>Dysproteinemia</a:t>
            </a:r>
            <a:r>
              <a:rPr lang="en-US" sz="1663" b="1" dirty="0"/>
              <a:t>, </a:t>
            </a:r>
            <a:r>
              <a:rPr lang="en-US" sz="1663" b="1" dirty="0" err="1"/>
              <a:t>Hemochromatosis</a:t>
            </a:r>
            <a:endParaRPr lang="en-US" sz="1663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C:\Users\Meisam\Desktop\Desktop\fainal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61100" y="168275"/>
            <a:ext cx="608013" cy="606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2" descr="http://iranianrac2011.ir/images/S2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666" y="155770"/>
            <a:ext cx="580734" cy="685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820" name="TextBox 16"/>
          <p:cNvSpPr txBox="1">
            <a:spLocks noChangeArrowheads="1"/>
          </p:cNvSpPr>
          <p:nvPr/>
        </p:nvSpPr>
        <p:spPr bwMode="auto">
          <a:xfrm>
            <a:off x="2513013" y="3573463"/>
            <a:ext cx="1860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2935288" y="960438"/>
            <a:ext cx="3194050" cy="1397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1663" dirty="0"/>
              <a:t>DIFFERENTIAL DIAGNOSIS OF SJOGREN’S SYNDROMS</a:t>
            </a:r>
            <a:endParaRPr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1663" dirty="0"/>
              <a:t>Diffuse infiltrative </a:t>
            </a:r>
            <a:r>
              <a:rPr lang="en-US" sz="1663" dirty="0" err="1"/>
              <a:t>lymphocytosis</a:t>
            </a:r>
            <a:r>
              <a:rPr lang="en-US" sz="1663" dirty="0"/>
              <a:t> syndrome (DILS) in 3% to 8% of patients with Human immunodeficiency virus was seen.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1663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1663" dirty="0"/>
              <a:t>These patients are more commonly male, lack specific auto antibodies and display a propensity to develop lymphoma.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1663" baseline="30000" dirty="0"/>
              <a:t/>
            </a:r>
            <a:br>
              <a:rPr lang="en-US" sz="1663" baseline="30000" dirty="0"/>
            </a:br>
            <a:endParaRPr lang="en-US" sz="1663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924800" cy="481488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2400" b="1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PRIMARY: (70%)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       Without Other Autoimmune Diseases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2400" b="1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SECONDARY:</a:t>
            </a:r>
            <a:r>
              <a:rPr lang="en-US" sz="2400" b="1" dirty="0" smtClean="0">
                <a:solidFill>
                  <a:schemeClr val="accent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With Other Autoimmune Diseases</a:t>
            </a:r>
          </a:p>
          <a:p>
            <a:pPr lvl="3">
              <a:buFont typeface="Wingdings" pitchFamily="2" charset="2"/>
              <a:buChar char="Ø"/>
              <a:defRPr/>
            </a:pP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RA</a:t>
            </a:r>
          </a:p>
          <a:p>
            <a:pPr lvl="3">
              <a:buFont typeface="Wingdings" pitchFamily="2" charset="2"/>
              <a:buChar char="Ø"/>
              <a:defRPr/>
            </a:pP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 SLE</a:t>
            </a:r>
          </a:p>
          <a:p>
            <a:pPr lvl="3">
              <a:buFont typeface="Wingdings" pitchFamily="2" charset="2"/>
              <a:buChar char="Ø"/>
              <a:defRPr/>
            </a:pP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 PSS</a:t>
            </a:r>
          </a:p>
          <a:p>
            <a:pPr lvl="3">
              <a:buFont typeface="Wingdings" pitchFamily="2" charset="2"/>
              <a:buChar char="Ø"/>
              <a:defRPr/>
            </a:pP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 MCTD</a:t>
            </a:r>
          </a:p>
          <a:p>
            <a:pPr lvl="3">
              <a:buFont typeface="Wingdings" pitchFamily="2" charset="2"/>
              <a:buChar char="Ø"/>
              <a:defRPr/>
            </a:pP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PBS</a:t>
            </a:r>
          </a:p>
          <a:p>
            <a:pPr lvl="3">
              <a:buFont typeface="Wingdings" pitchFamily="2" charset="2"/>
              <a:buChar char="Ø"/>
              <a:defRPr/>
            </a:pP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/>
                <a:latin typeface="Times New Roman" pitchFamily="18" charset="0"/>
                <a:cs typeface="Times New Roman" pitchFamily="18" charset="0"/>
              </a:rPr>
              <a:t>Myositis</a:t>
            </a:r>
            <a:endParaRPr lang="en-US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lvl="3">
              <a:buFont typeface="Wingdings" pitchFamily="2" charset="2"/>
              <a:buChar char="Ø"/>
              <a:defRPr/>
            </a:pP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/>
                <a:latin typeface="Times New Roman" pitchFamily="18" charset="0"/>
                <a:cs typeface="Times New Roman" pitchFamily="18" charset="0"/>
              </a:rPr>
              <a:t>Vasculitis</a:t>
            </a:r>
            <a:endParaRPr lang="en-US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lvl="3">
              <a:buFont typeface="Wingdings" pitchFamily="2" charset="2"/>
              <a:buChar char="Ø"/>
              <a:defRPr/>
            </a:pP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 Thyroiditis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The most common disease associated with secondary SS is </a:t>
            </a:r>
            <a:r>
              <a:rPr lang="en-US" sz="24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C:\Users\Meisam\Desktop\Desktop\fainal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61100" y="168275"/>
            <a:ext cx="608013" cy="606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2" descr="http://iranianrac2011.ir/images/S2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666" y="155770"/>
            <a:ext cx="580734" cy="685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844" name="TextBox 16"/>
          <p:cNvSpPr txBox="1">
            <a:spLocks noChangeArrowheads="1"/>
          </p:cNvSpPr>
          <p:nvPr/>
        </p:nvSpPr>
        <p:spPr bwMode="auto">
          <a:xfrm>
            <a:off x="2513013" y="3573463"/>
            <a:ext cx="1860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2935288" y="960438"/>
            <a:ext cx="3194050" cy="1397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1663" dirty="0"/>
              <a:t>DIFFERENTIAL DIAGNOSIS </a:t>
            </a:r>
            <a:r>
              <a:rPr lang="en-US" sz="1663"/>
              <a:t>OF SJOGREN’S SYNDROME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327275" y="1635125"/>
            <a:ext cx="4489450" cy="4525963"/>
          </a:xfrm>
        </p:spPr>
        <p:txBody>
          <a:bodyPr>
            <a:noAutofit/>
          </a:bodyPr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1732" b="1" dirty="0">
                <a:latin typeface="+mj-lt"/>
                <a:cs typeface="Aharoni" pitchFamily="2" charset="-79"/>
              </a:rPr>
              <a:t>IGg-4 Syndrome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endParaRPr lang="en-US" sz="1732" b="1" dirty="0">
              <a:latin typeface="+mj-lt"/>
              <a:cs typeface="Aharoni" pitchFamily="2" charset="-79"/>
            </a:endParaRPr>
          </a:p>
          <a:p>
            <a:pPr>
              <a:defRPr/>
            </a:pPr>
            <a:r>
              <a:rPr lang="en-US" sz="1663" dirty="0">
                <a:latin typeface="+mj-lt"/>
              </a:rPr>
              <a:t>an entirely new disease spectrum: IgG4-related systemic disease (IgG4-RSD)</a:t>
            </a:r>
          </a:p>
          <a:p>
            <a:pPr>
              <a:defRPr/>
            </a:pPr>
            <a:r>
              <a:rPr lang="en-US" sz="1663" dirty="0"/>
              <a:t>IgG4-RSD is an under recognized condition about which knowledge is now growing rapidly</a:t>
            </a:r>
            <a:endParaRPr lang="en-US" sz="1663" dirty="0">
              <a:latin typeface="+mj-lt"/>
            </a:endParaRPr>
          </a:p>
          <a:p>
            <a:pPr>
              <a:defRPr/>
            </a:pPr>
            <a:r>
              <a:rPr lang="en-US" sz="1663" dirty="0">
                <a:latin typeface="+mj-lt"/>
              </a:rPr>
              <a:t> Organ infiltration by IgG4-positive plasma cells in a variety of contexts: salivary gland disease, </a:t>
            </a:r>
            <a:r>
              <a:rPr lang="en-US" sz="1663" dirty="0" err="1">
                <a:latin typeface="+mj-lt"/>
              </a:rPr>
              <a:t>lacrimal</a:t>
            </a:r>
            <a:r>
              <a:rPr lang="en-US" sz="1663" dirty="0">
                <a:latin typeface="+mj-lt"/>
              </a:rPr>
              <a:t> gland enlargement, </a:t>
            </a:r>
            <a:r>
              <a:rPr lang="en-US" sz="1663" dirty="0" err="1">
                <a:latin typeface="+mj-lt"/>
              </a:rPr>
              <a:t>hepatobiliary</a:t>
            </a:r>
            <a:r>
              <a:rPr lang="en-US" sz="1663" dirty="0">
                <a:latin typeface="+mj-lt"/>
              </a:rPr>
              <a:t> dysfunction, aorta and others.</a:t>
            </a:r>
          </a:p>
          <a:p>
            <a:pPr>
              <a:defRPr/>
            </a:pPr>
            <a:r>
              <a:rPr lang="en-US" sz="1663" dirty="0">
                <a:latin typeface="+mj-lt"/>
              </a:rPr>
              <a:t> Serum concentration of IgG4 was elevated to 10 times above the upper limit of normal and tissue stained abundantly for IgG4.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1663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C:\Users\Meisam\Desktop\Desktop\fainal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61100" y="168275"/>
            <a:ext cx="608013" cy="606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2" descr="http://iranianrac2011.ir/images/S2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666" y="155770"/>
            <a:ext cx="580734" cy="685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868" name="TextBox 16"/>
          <p:cNvSpPr txBox="1">
            <a:spLocks noChangeArrowheads="1"/>
          </p:cNvSpPr>
          <p:nvPr/>
        </p:nvSpPr>
        <p:spPr bwMode="auto">
          <a:xfrm>
            <a:off x="2513013" y="3573463"/>
            <a:ext cx="1860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2935288" y="960438"/>
            <a:ext cx="3194050" cy="1397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1663" dirty="0"/>
              <a:t>IgG4-related systemic disease</a:t>
            </a:r>
            <a:br>
              <a:rPr lang="en-US" sz="1663" dirty="0"/>
            </a:br>
            <a:endParaRPr lang="en-US" sz="1663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663" dirty="0"/>
              <a:t>IgG4-related systemic disease (IgG4-RSD) is a recently recognized systemic condition characterized by unique pathological features that affect a wide variety of organs.</a:t>
            </a:r>
          </a:p>
          <a:p>
            <a:pPr>
              <a:defRPr/>
            </a:pPr>
            <a:r>
              <a:rPr lang="en-US" sz="1663" dirty="0"/>
              <a:t> In 2003, </a:t>
            </a:r>
            <a:r>
              <a:rPr lang="en-US" sz="1663" dirty="0" err="1"/>
              <a:t>Kamisawa</a:t>
            </a:r>
            <a:r>
              <a:rPr lang="en-US" sz="1663" dirty="0"/>
              <a:t> et </a:t>
            </a:r>
            <a:r>
              <a:rPr lang="en-US" sz="1663" i="1" dirty="0"/>
              <a:t>al. </a:t>
            </a:r>
            <a:r>
              <a:rPr lang="en-US" sz="1663" dirty="0"/>
              <a:t>reported multiple extra pancreatic lesions in patients with autoimmune pancreatitis (AIP). The histopathology identified within affected organs was identical to that found in the pancreas.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1663" dirty="0"/>
          </a:p>
          <a:p>
            <a:pPr>
              <a:defRPr/>
            </a:pPr>
            <a:r>
              <a:rPr lang="en-US" sz="1663" dirty="0" err="1"/>
              <a:t>Kamisawa</a:t>
            </a:r>
            <a:r>
              <a:rPr lang="en-US" sz="1663" dirty="0"/>
              <a:t> et al. suggested that AIP was not confined to the pancreas, but rather was part of a larger systemic disease.</a:t>
            </a:r>
          </a:p>
          <a:p>
            <a:pPr>
              <a:defRPr/>
            </a:pPr>
            <a:r>
              <a:rPr lang="en-US" sz="1663" dirty="0"/>
              <a:t> They proposed the existence of a novel entity termed “IgG4-related autoimmune disease”.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C:\Users\Meisam\Desktop\Desktop\fainal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61100" y="168275"/>
            <a:ext cx="608013" cy="606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2" descr="http://iranianrac2011.ir/images/S2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666" y="155770"/>
            <a:ext cx="580734" cy="685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892" name="TextBox 16"/>
          <p:cNvSpPr txBox="1">
            <a:spLocks noChangeArrowheads="1"/>
          </p:cNvSpPr>
          <p:nvPr/>
        </p:nvSpPr>
        <p:spPr bwMode="auto">
          <a:xfrm>
            <a:off x="2513013" y="3573463"/>
            <a:ext cx="1860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2354263" y="974725"/>
            <a:ext cx="4487862" cy="4525963"/>
          </a:xfrm>
        </p:spPr>
        <p:txBody>
          <a:bodyPr/>
          <a:lstStyle/>
          <a:p>
            <a:pPr>
              <a:defRPr/>
            </a:pPr>
            <a:r>
              <a:rPr lang="en-US" sz="1524" b="1" dirty="0"/>
              <a:t>Various terms for IgG4-related systemic disease:</a:t>
            </a:r>
            <a:r>
              <a:rPr lang="en-US" sz="1663" dirty="0"/>
              <a:t/>
            </a:r>
            <a:br>
              <a:rPr lang="en-US" sz="1663" dirty="0"/>
            </a:br>
            <a:endParaRPr lang="en-US" sz="1663" dirty="0"/>
          </a:p>
          <a:p>
            <a:pPr>
              <a:defRPr/>
            </a:pPr>
            <a:r>
              <a:rPr lang="en-US" sz="1663" dirty="0"/>
              <a:t>IgG4-related systemic disease</a:t>
            </a:r>
          </a:p>
          <a:p>
            <a:pPr>
              <a:defRPr/>
            </a:pPr>
            <a:r>
              <a:rPr lang="en-US" sz="1663" dirty="0"/>
              <a:t>IgG4-related </a:t>
            </a:r>
            <a:r>
              <a:rPr lang="en-US" sz="1663" dirty="0" err="1"/>
              <a:t>sclerosing</a:t>
            </a:r>
            <a:r>
              <a:rPr lang="en-US" sz="1663" dirty="0"/>
              <a:t> disease</a:t>
            </a:r>
          </a:p>
          <a:p>
            <a:pPr>
              <a:defRPr/>
            </a:pPr>
            <a:r>
              <a:rPr lang="en-US" sz="1663" dirty="0"/>
              <a:t>IgG4-related disease</a:t>
            </a:r>
          </a:p>
          <a:p>
            <a:pPr>
              <a:defRPr/>
            </a:pPr>
            <a:r>
              <a:rPr lang="en-US" sz="1663" dirty="0"/>
              <a:t>IgG4 syndrome</a:t>
            </a:r>
          </a:p>
          <a:p>
            <a:pPr>
              <a:defRPr/>
            </a:pPr>
            <a:r>
              <a:rPr lang="en-US" sz="1663" dirty="0" err="1"/>
              <a:t>IgG</a:t>
            </a:r>
            <a:r>
              <a:rPr lang="en-US" sz="1663" dirty="0"/>
              <a:t>-related systemic </a:t>
            </a:r>
            <a:r>
              <a:rPr lang="en-US" sz="1663" dirty="0" err="1"/>
              <a:t>sclerosing</a:t>
            </a:r>
            <a:r>
              <a:rPr lang="en-US" sz="1663" dirty="0"/>
              <a:t> disease</a:t>
            </a:r>
          </a:p>
          <a:p>
            <a:pPr>
              <a:defRPr/>
            </a:pPr>
            <a:r>
              <a:rPr lang="en-US" sz="1663" dirty="0"/>
              <a:t>IgG4-related autoimmune disease</a:t>
            </a:r>
          </a:p>
          <a:p>
            <a:pPr>
              <a:defRPr/>
            </a:pPr>
            <a:r>
              <a:rPr lang="en-US" sz="1663" dirty="0"/>
              <a:t>Hyper-IgG4 disease</a:t>
            </a:r>
          </a:p>
          <a:p>
            <a:pPr>
              <a:defRPr/>
            </a:pPr>
            <a:r>
              <a:rPr lang="en-US" sz="1663" dirty="0"/>
              <a:t>Systemic IgG4-related </a:t>
            </a:r>
            <a:r>
              <a:rPr lang="en-US" sz="1663" dirty="0" err="1"/>
              <a:t>plasmacytic</a:t>
            </a:r>
            <a:r>
              <a:rPr lang="en-US" sz="1663" dirty="0"/>
              <a:t> syndrome (SIPS)</a:t>
            </a:r>
          </a:p>
          <a:p>
            <a:pPr>
              <a:defRPr/>
            </a:pPr>
            <a:r>
              <a:rPr lang="en-US" sz="1663" dirty="0"/>
              <a:t>IgG4-postive </a:t>
            </a:r>
            <a:r>
              <a:rPr lang="en-US" sz="1663" dirty="0" err="1"/>
              <a:t>multiorgan</a:t>
            </a:r>
            <a:r>
              <a:rPr lang="en-US" sz="1663" dirty="0"/>
              <a:t> </a:t>
            </a:r>
            <a:r>
              <a:rPr lang="en-US" sz="1663" dirty="0" err="1"/>
              <a:t>lympho</a:t>
            </a:r>
            <a:r>
              <a:rPr lang="en-US" sz="1663" dirty="0"/>
              <a:t>-proliferative syndrome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1663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C:\Users\Meisam\Desktop\Desktop\fainal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61100" y="168275"/>
            <a:ext cx="608013" cy="606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2" descr="http://iranianrac2011.ir/images/S2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666" y="155770"/>
            <a:ext cx="580734" cy="685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16" name="TextBox 16"/>
          <p:cNvSpPr txBox="1">
            <a:spLocks noChangeArrowheads="1"/>
          </p:cNvSpPr>
          <p:nvPr/>
        </p:nvSpPr>
        <p:spPr bwMode="auto">
          <a:xfrm>
            <a:off x="2513013" y="3573463"/>
            <a:ext cx="1860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2935288" y="960438"/>
            <a:ext cx="3194050" cy="1397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1663" dirty="0"/>
              <a:t>IgG4-related systemic disease</a:t>
            </a:r>
            <a:br>
              <a:rPr lang="en-US" sz="1663" dirty="0"/>
            </a:br>
            <a:endParaRPr lang="en-US" sz="1663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2327275" y="1635125"/>
            <a:ext cx="4489450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732" dirty="0"/>
              <a:t>Epidemiologic information about IgG4-RSD is sparse. The male: female ratio is approximately 5: 1.</a:t>
            </a:r>
          </a:p>
          <a:p>
            <a:pPr>
              <a:defRPr/>
            </a:pPr>
            <a:r>
              <a:rPr lang="en-US" sz="1732" dirty="0"/>
              <a:t>The </a:t>
            </a:r>
            <a:r>
              <a:rPr lang="en-US" sz="1732" dirty="0" err="1"/>
              <a:t>clinicopathological</a:t>
            </a:r>
            <a:r>
              <a:rPr lang="en-US" sz="1732" dirty="0"/>
              <a:t> definition of IgG4-RSD remains in evolution and its </a:t>
            </a:r>
            <a:r>
              <a:rPr lang="en-US" sz="1732" dirty="0" err="1"/>
              <a:t>pathophysiology</a:t>
            </a:r>
            <a:r>
              <a:rPr lang="en-US" sz="1732" dirty="0"/>
              <a:t> is still </a:t>
            </a:r>
            <a:r>
              <a:rPr lang="en-US" sz="1732" dirty="0" err="1"/>
              <a:t>undelineated</a:t>
            </a:r>
            <a:endParaRPr lang="en-US" sz="1732" dirty="0"/>
          </a:p>
          <a:p>
            <a:pPr>
              <a:buFont typeface="Wingdings" panose="05000000000000000000" pitchFamily="2" charset="2"/>
              <a:buNone/>
              <a:defRPr/>
            </a:pPr>
            <a:endParaRPr lang="en-US" sz="1732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C:\Users\Meisam\Desktop\Desktop\fainal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61100" y="168275"/>
            <a:ext cx="608013" cy="606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2" descr="http://iranianrac2011.ir/images/S2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666" y="155770"/>
            <a:ext cx="580734" cy="685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40" name="TextBox 16"/>
          <p:cNvSpPr txBox="1">
            <a:spLocks noChangeArrowheads="1"/>
          </p:cNvSpPr>
          <p:nvPr/>
        </p:nvSpPr>
        <p:spPr bwMode="auto">
          <a:xfrm>
            <a:off x="2513013" y="3573463"/>
            <a:ext cx="1860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2935288" y="960438"/>
            <a:ext cx="3194050" cy="1397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1663" dirty="0"/>
              <a:t>IgG4-related systemic disease</a:t>
            </a:r>
            <a:br>
              <a:rPr lang="en-US" sz="1663" dirty="0"/>
            </a:br>
            <a:endParaRPr lang="en-US" sz="1663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2327275" y="1370013"/>
            <a:ext cx="4489450" cy="452596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1524" dirty="0"/>
              <a:t>Patients rarely manifest constitutional symptoms.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1524" dirty="0"/>
          </a:p>
          <a:p>
            <a:pPr>
              <a:defRPr/>
            </a:pPr>
            <a:r>
              <a:rPr lang="en-US" sz="1524" dirty="0"/>
              <a:t>Histories of asthma, eczema, or </a:t>
            </a:r>
            <a:r>
              <a:rPr lang="en-US" sz="1524" dirty="0" err="1"/>
              <a:t>atopy</a:t>
            </a:r>
            <a:r>
              <a:rPr lang="en-US" sz="1524" dirty="0"/>
              <a:t> are reported frequently. 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1524" dirty="0"/>
          </a:p>
          <a:p>
            <a:pPr>
              <a:defRPr/>
            </a:pPr>
            <a:r>
              <a:rPr lang="en-US" sz="1524" dirty="0" err="1"/>
              <a:t>Tumorous</a:t>
            </a:r>
            <a:r>
              <a:rPr lang="en-US" sz="1524" dirty="0"/>
              <a:t> swelling, extensive fibrosis, and </a:t>
            </a:r>
            <a:r>
              <a:rPr lang="en-US" sz="1524" dirty="0" err="1"/>
              <a:t>obliterative</a:t>
            </a:r>
            <a:r>
              <a:rPr lang="en-US" sz="1524" dirty="0"/>
              <a:t> phlebitis are other shared features.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1524" dirty="0"/>
          </a:p>
          <a:p>
            <a:pPr>
              <a:defRPr/>
            </a:pPr>
            <a:r>
              <a:rPr lang="en-US" sz="1524" dirty="0"/>
              <a:t>Presence of typical </a:t>
            </a:r>
            <a:r>
              <a:rPr lang="en-US" sz="1524" dirty="0" err="1"/>
              <a:t>histopathological</a:t>
            </a:r>
            <a:r>
              <a:rPr lang="en-US" sz="1524" dirty="0"/>
              <a:t> features, including the existence of numerous IgG4+ plasma cells within affected tissue, is </a:t>
            </a:r>
            <a:r>
              <a:rPr lang="en-US" sz="1524" b="1" dirty="0"/>
              <a:t>the gold standard </a:t>
            </a:r>
            <a:r>
              <a:rPr lang="en-US" sz="1524" dirty="0"/>
              <a:t>for the diagnosis of IgG4-RSD.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1524" dirty="0"/>
          </a:p>
          <a:p>
            <a:pPr>
              <a:defRPr/>
            </a:pPr>
            <a:r>
              <a:rPr lang="en-US" sz="1524" dirty="0"/>
              <a:t>Patients with IgG4-RSD have an excellent but often </a:t>
            </a:r>
            <a:r>
              <a:rPr lang="en-US" sz="1524" dirty="0" err="1"/>
              <a:t>unsustained</a:t>
            </a:r>
            <a:r>
              <a:rPr lang="en-US" sz="1524" dirty="0"/>
              <a:t> clinical responses to </a:t>
            </a:r>
            <a:r>
              <a:rPr lang="en-US" sz="1524" dirty="0" err="1"/>
              <a:t>glucocorticoid</a:t>
            </a:r>
            <a:r>
              <a:rPr lang="en-US" sz="1524" dirty="0"/>
              <a:t> .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1524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C:\Users\Meisam\Desktop\Desktop\fainal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61100" y="168275"/>
            <a:ext cx="608013" cy="606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2" descr="http://iranianrac2011.ir/images/S2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666" y="155770"/>
            <a:ext cx="580734" cy="685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64" name="TextBox 16"/>
          <p:cNvSpPr txBox="1">
            <a:spLocks noChangeArrowheads="1"/>
          </p:cNvSpPr>
          <p:nvPr/>
        </p:nvSpPr>
        <p:spPr bwMode="auto">
          <a:xfrm>
            <a:off x="2513013" y="3573463"/>
            <a:ext cx="1860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2935288" y="960438"/>
            <a:ext cx="3194050" cy="1397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1663" dirty="0"/>
              <a:t>IgG4-related systemic disease</a:t>
            </a:r>
            <a:br>
              <a:rPr lang="en-US" sz="1663" dirty="0"/>
            </a:br>
            <a:endParaRPr lang="en-US" sz="1663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defRPr/>
            </a:pPr>
            <a:r>
              <a:rPr lang="en-US" sz="1663" b="1" dirty="0"/>
              <a:t>Organ involvement in IgG4-related systemic disease</a:t>
            </a:r>
            <a:r>
              <a:rPr lang="en-US" sz="1663" dirty="0"/>
              <a:t/>
            </a:r>
            <a:br>
              <a:rPr lang="en-US" sz="1663" dirty="0"/>
            </a:br>
            <a:endParaRPr lang="en-US" sz="1663" dirty="0"/>
          </a:p>
          <a:p>
            <a:pPr>
              <a:defRPr/>
            </a:pPr>
            <a:r>
              <a:rPr lang="en-US" sz="1663" b="1" dirty="0"/>
              <a:t>Pancreas</a:t>
            </a:r>
          </a:p>
          <a:p>
            <a:pPr>
              <a:defRPr/>
            </a:pPr>
            <a:r>
              <a:rPr lang="en-US" sz="1663" b="1" dirty="0"/>
              <a:t>Bile duct</a:t>
            </a:r>
            <a:endParaRPr lang="en-US" sz="1663" dirty="0"/>
          </a:p>
          <a:p>
            <a:pPr>
              <a:defRPr/>
            </a:pPr>
            <a:r>
              <a:rPr lang="en-US" sz="1663" b="1" dirty="0"/>
              <a:t>Liver</a:t>
            </a:r>
            <a:endParaRPr lang="en-US" sz="1663" dirty="0"/>
          </a:p>
          <a:p>
            <a:pPr>
              <a:defRPr/>
            </a:pPr>
            <a:r>
              <a:rPr lang="en-US" sz="1663" b="1" dirty="0"/>
              <a:t>Gastrointestinal tract</a:t>
            </a:r>
            <a:endParaRPr lang="en-US" sz="1663" dirty="0"/>
          </a:p>
          <a:p>
            <a:pPr>
              <a:defRPr/>
            </a:pPr>
            <a:r>
              <a:rPr lang="en-US" sz="1663" b="1" dirty="0"/>
              <a:t>Salivary and </a:t>
            </a:r>
            <a:r>
              <a:rPr lang="en-US" sz="1663" b="1" dirty="0" err="1"/>
              <a:t>lacrimal</a:t>
            </a:r>
            <a:r>
              <a:rPr lang="en-US" sz="1663" b="1" dirty="0"/>
              <a:t> glands</a:t>
            </a:r>
            <a:endParaRPr lang="en-US" sz="1663" dirty="0"/>
          </a:p>
          <a:p>
            <a:pPr>
              <a:defRPr/>
            </a:pPr>
            <a:r>
              <a:rPr lang="en-US" sz="1663" dirty="0"/>
              <a:t>Chronic </a:t>
            </a:r>
            <a:r>
              <a:rPr lang="en-US" sz="1663" dirty="0" err="1"/>
              <a:t>sclerosing</a:t>
            </a:r>
            <a:r>
              <a:rPr lang="en-US" sz="1663" dirty="0"/>
              <a:t> </a:t>
            </a:r>
            <a:r>
              <a:rPr lang="en-US" sz="1663" dirty="0" err="1"/>
              <a:t>sialadenitis</a:t>
            </a:r>
            <a:r>
              <a:rPr lang="en-US" sz="1663" dirty="0"/>
              <a:t> (also called </a:t>
            </a:r>
            <a:r>
              <a:rPr lang="en-US" sz="1663" dirty="0" err="1"/>
              <a:t>Kiittner's</a:t>
            </a:r>
            <a:r>
              <a:rPr lang="en-US" sz="1663" dirty="0"/>
              <a:t> tumor). </a:t>
            </a:r>
          </a:p>
          <a:p>
            <a:pPr>
              <a:defRPr/>
            </a:pPr>
            <a:r>
              <a:rPr lang="en-US" sz="1663" b="1" dirty="0" err="1"/>
              <a:t>Retroperitoneum</a:t>
            </a:r>
            <a:r>
              <a:rPr lang="en-US" sz="1663" b="1" dirty="0"/>
              <a:t> and mesentery</a:t>
            </a:r>
          </a:p>
          <a:p>
            <a:pPr>
              <a:defRPr/>
            </a:pPr>
            <a:r>
              <a:rPr lang="en-US" sz="1663" b="1" dirty="0"/>
              <a:t>Aorta</a:t>
            </a:r>
            <a:endParaRPr lang="en-US" sz="1663" dirty="0"/>
          </a:p>
          <a:p>
            <a:pPr>
              <a:defRPr/>
            </a:pPr>
            <a:r>
              <a:rPr lang="en-US" sz="1663" b="1" dirty="0"/>
              <a:t>Thyroid</a:t>
            </a:r>
            <a:endParaRPr lang="en-US" sz="1663" dirty="0"/>
          </a:p>
          <a:p>
            <a:pPr>
              <a:defRPr/>
            </a:pPr>
            <a:r>
              <a:rPr lang="en-US" sz="1663" b="1" dirty="0"/>
              <a:t>Breast</a:t>
            </a:r>
          </a:p>
          <a:p>
            <a:pPr>
              <a:defRPr/>
            </a:pPr>
            <a:r>
              <a:rPr lang="en-US" sz="1663" b="1" dirty="0"/>
              <a:t>Lung</a:t>
            </a:r>
            <a:endParaRPr lang="en-US" sz="1663" dirty="0"/>
          </a:p>
          <a:p>
            <a:pPr>
              <a:defRPr/>
            </a:pPr>
            <a:r>
              <a:rPr lang="en-US" sz="1663" b="1" dirty="0"/>
              <a:t>Kidney</a:t>
            </a:r>
            <a:endParaRPr lang="en-US" sz="1663" dirty="0"/>
          </a:p>
          <a:p>
            <a:pPr>
              <a:defRPr/>
            </a:pPr>
            <a:r>
              <a:rPr lang="en-US" sz="1663" b="1" dirty="0"/>
              <a:t>Pituitary gland</a:t>
            </a:r>
            <a:endParaRPr lang="en-US" sz="1663" dirty="0"/>
          </a:p>
          <a:p>
            <a:pPr>
              <a:defRPr/>
            </a:pPr>
            <a:r>
              <a:rPr lang="en-US" sz="1663" b="1" dirty="0" err="1"/>
              <a:t>Meninges</a:t>
            </a:r>
            <a:endParaRPr lang="en-US" sz="1663" b="1" dirty="0"/>
          </a:p>
          <a:p>
            <a:pPr>
              <a:defRPr/>
            </a:pPr>
            <a:r>
              <a:rPr lang="en-US" sz="1663" b="1" dirty="0"/>
              <a:t>Prostate</a:t>
            </a:r>
            <a:endParaRPr lang="en-US" sz="1663" dirty="0"/>
          </a:p>
          <a:p>
            <a:pPr>
              <a:defRPr/>
            </a:pPr>
            <a:r>
              <a:rPr lang="en-US" sz="1663" b="1" dirty="0"/>
              <a:t>Skin</a:t>
            </a:r>
          </a:p>
          <a:p>
            <a:pPr>
              <a:defRPr/>
            </a:pPr>
            <a:r>
              <a:rPr lang="en-US" sz="1663" b="1" dirty="0"/>
              <a:t>Pericardium</a:t>
            </a:r>
          </a:p>
          <a:p>
            <a:pPr>
              <a:defRPr/>
            </a:pPr>
            <a:r>
              <a:rPr lang="en-US" sz="1663" b="1" dirty="0"/>
              <a:t>Lymph nodes</a:t>
            </a:r>
            <a:endParaRPr lang="en-US" sz="1663" dirty="0"/>
          </a:p>
          <a:p>
            <a:pPr>
              <a:buFont typeface="Wingdings" panose="05000000000000000000" pitchFamily="2" charset="2"/>
              <a:buNone/>
              <a:defRPr/>
            </a:pPr>
            <a:endParaRPr lang="en-US" sz="1663" dirty="0"/>
          </a:p>
          <a:p>
            <a:pPr>
              <a:buFont typeface="Wingdings" panose="05000000000000000000" pitchFamily="2" charset="2"/>
              <a:buNone/>
              <a:defRPr/>
            </a:pPr>
            <a:endParaRPr lang="en-US" sz="1663" b="1" dirty="0"/>
          </a:p>
          <a:p>
            <a:pPr>
              <a:buFont typeface="Wingdings" panose="05000000000000000000" pitchFamily="2" charset="2"/>
              <a:buNone/>
              <a:defRPr/>
            </a:pPr>
            <a:endParaRPr lang="en-US" sz="1663" dirty="0"/>
          </a:p>
          <a:p>
            <a:pPr>
              <a:buFont typeface="Wingdings" panose="05000000000000000000" pitchFamily="2" charset="2"/>
              <a:buNone/>
              <a:defRPr/>
            </a:pPr>
            <a:endParaRPr lang="en-US" sz="1663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C:\Users\Meisam\Desktop\Desktop\fainal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61100" y="168275"/>
            <a:ext cx="608013" cy="606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2" descr="http://iranianrac2011.ir/images/S2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666" y="155770"/>
            <a:ext cx="580734" cy="685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988" name="TextBox 16"/>
          <p:cNvSpPr txBox="1">
            <a:spLocks noChangeArrowheads="1"/>
          </p:cNvSpPr>
          <p:nvPr/>
        </p:nvSpPr>
        <p:spPr bwMode="auto">
          <a:xfrm>
            <a:off x="2513013" y="3573463"/>
            <a:ext cx="1860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2935288" y="960438"/>
            <a:ext cx="3194050" cy="1397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1663" dirty="0"/>
              <a:t>IgG4-related systemic disease</a:t>
            </a:r>
            <a:br>
              <a:rPr lang="en-US" sz="1663" dirty="0"/>
            </a:br>
            <a:endParaRPr lang="en-US" sz="1663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en-US" sz="1663" b="1" dirty="0"/>
              <a:t>Organ involvement in IgG4-related systemic disease</a:t>
            </a:r>
            <a:r>
              <a:rPr lang="en-US" sz="1663" dirty="0"/>
              <a:t/>
            </a:r>
            <a:br>
              <a:rPr lang="en-US" sz="1663" dirty="0"/>
            </a:br>
            <a:endParaRPr lang="en-US" sz="1663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1663" b="1" dirty="0"/>
              <a:t>Orbit</a:t>
            </a:r>
            <a:endParaRPr lang="en-US" sz="1663" dirty="0"/>
          </a:p>
          <a:p>
            <a:pPr>
              <a:defRPr/>
            </a:pPr>
            <a:r>
              <a:rPr lang="en-US" sz="1663" dirty="0"/>
              <a:t>The involvement of orbital tissues by IgG4-RSD has been  divided  into: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1663" dirty="0"/>
              <a:t>     -- chronic  </a:t>
            </a:r>
            <a:r>
              <a:rPr lang="en-US" sz="1663" dirty="0" err="1"/>
              <a:t>sclerosing</a:t>
            </a:r>
            <a:r>
              <a:rPr lang="en-US" sz="1663" dirty="0"/>
              <a:t> </a:t>
            </a:r>
            <a:r>
              <a:rPr lang="en-US" sz="1663" dirty="0" err="1"/>
              <a:t>dacryoadenitis</a:t>
            </a:r>
            <a:endParaRPr lang="en-US" sz="1663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1663" dirty="0"/>
              <a:t>      --   inflammatory orbital </a:t>
            </a:r>
            <a:r>
              <a:rPr lang="en-US" sz="1663" dirty="0" err="1"/>
              <a:t>pseudotumors</a:t>
            </a:r>
            <a:endParaRPr lang="en-US" sz="1663" dirty="0"/>
          </a:p>
          <a:p>
            <a:pPr>
              <a:defRPr/>
            </a:pPr>
            <a:r>
              <a:rPr lang="en-US" sz="1663" dirty="0"/>
              <a:t>The process can affect the </a:t>
            </a:r>
            <a:r>
              <a:rPr lang="en-US" sz="1663" dirty="0" err="1"/>
              <a:t>lacrimal</a:t>
            </a:r>
            <a:r>
              <a:rPr lang="en-US" sz="1663" dirty="0"/>
              <a:t> gland (</a:t>
            </a:r>
            <a:r>
              <a:rPr lang="en-US" sz="1663" dirty="0" err="1"/>
              <a:t>dacryoadenitis</a:t>
            </a:r>
            <a:r>
              <a:rPr lang="en-US" sz="1663" dirty="0"/>
              <a:t>), </a:t>
            </a:r>
            <a:r>
              <a:rPr lang="en-US" sz="1663" dirty="0" err="1"/>
              <a:t>extraocular</a:t>
            </a:r>
            <a:r>
              <a:rPr lang="en-US" sz="1663" dirty="0"/>
              <a:t> muscles (orbital </a:t>
            </a:r>
            <a:r>
              <a:rPr lang="en-US" sz="1663" dirty="0" err="1"/>
              <a:t>myositis</a:t>
            </a:r>
            <a:r>
              <a:rPr lang="en-US" sz="1663" dirty="0"/>
              <a:t>), the </a:t>
            </a:r>
            <a:r>
              <a:rPr lang="en-US" sz="1663" dirty="0" err="1"/>
              <a:t>uveal</a:t>
            </a:r>
            <a:r>
              <a:rPr lang="en-US" sz="1663" dirty="0"/>
              <a:t> tract (</a:t>
            </a:r>
            <a:r>
              <a:rPr lang="en-US" sz="1663" dirty="0" err="1"/>
              <a:t>uveitis</a:t>
            </a:r>
            <a:r>
              <a:rPr lang="en-US" sz="1663" dirty="0"/>
              <a:t>), optic nerve sheath.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C:\Users\Meisam\Desktop\Desktop\fainal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61100" y="168275"/>
            <a:ext cx="608013" cy="606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2" descr="http://iranianrac2011.ir/images/S2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666" y="155770"/>
            <a:ext cx="580734" cy="685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012" name="TextBox 16"/>
          <p:cNvSpPr txBox="1">
            <a:spLocks noChangeArrowheads="1"/>
          </p:cNvSpPr>
          <p:nvPr/>
        </p:nvSpPr>
        <p:spPr bwMode="auto">
          <a:xfrm>
            <a:off x="2513013" y="3573463"/>
            <a:ext cx="1860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2935288" y="960438"/>
            <a:ext cx="3194050" cy="1397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1663" dirty="0"/>
              <a:t>IgG4-related systemic disease</a:t>
            </a:r>
            <a:br>
              <a:rPr lang="en-US" sz="1663" dirty="0"/>
            </a:br>
            <a:endParaRPr lang="en-US" sz="1663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1663" b="1" dirty="0"/>
              <a:t>Diagnosing IgG4-related systemic disease</a:t>
            </a:r>
            <a:endParaRPr lang="en-US" sz="1663" dirty="0"/>
          </a:p>
          <a:p>
            <a:pPr>
              <a:defRPr/>
            </a:pPr>
            <a:r>
              <a:rPr lang="en-US" sz="1663" dirty="0"/>
              <a:t>Criteria for the overall diagnosis of IgG4-RSD have not yet been developed. 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1663" dirty="0"/>
          </a:p>
          <a:p>
            <a:pPr>
              <a:defRPr/>
            </a:pPr>
            <a:r>
              <a:rPr lang="en-US" sz="1663" dirty="0"/>
              <a:t>The identification of typical </a:t>
            </a:r>
            <a:r>
              <a:rPr lang="en-US" sz="1663" dirty="0" err="1"/>
              <a:t>histopathological</a:t>
            </a:r>
            <a:r>
              <a:rPr lang="en-US" sz="1663" dirty="0"/>
              <a:t> features, including the presence of numerous IgG4+ plasma cells within affected tissue, remains the gold standard for the diagnosis of IgG4-RSD. 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endParaRPr lang="en-US" sz="1663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C:\Users\Meisam\Desktop\Desktop\fainal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61100" y="168275"/>
            <a:ext cx="608013" cy="606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2" descr="http://iranianrac2011.ir/images/S2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666" y="155770"/>
            <a:ext cx="580734" cy="685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036" name="TextBox 16"/>
          <p:cNvSpPr txBox="1">
            <a:spLocks noChangeArrowheads="1"/>
          </p:cNvSpPr>
          <p:nvPr/>
        </p:nvSpPr>
        <p:spPr bwMode="auto">
          <a:xfrm>
            <a:off x="2513013" y="3573463"/>
            <a:ext cx="1860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2935288" y="960438"/>
            <a:ext cx="3194050" cy="1397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1663" dirty="0"/>
              <a:t>IgG4-related systemic disease</a:t>
            </a:r>
            <a:br>
              <a:rPr lang="en-US" sz="1663" dirty="0"/>
            </a:br>
            <a:endParaRPr lang="en-US" sz="1663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1663" b="1" dirty="0"/>
              <a:t>Diagnosing IgG4-related systemic disease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endParaRPr lang="en-US" sz="1663" dirty="0"/>
          </a:p>
          <a:p>
            <a:pPr>
              <a:defRPr/>
            </a:pPr>
            <a:r>
              <a:rPr lang="en-US" sz="1663" b="1" dirty="0"/>
              <a:t>polyclonal </a:t>
            </a:r>
            <a:r>
              <a:rPr lang="en-US" sz="1663" dirty="0"/>
              <a:t>Serum IgG4 concentrations more than </a:t>
            </a:r>
            <a:r>
              <a:rPr lang="en-US" sz="1663" b="1" dirty="0"/>
              <a:t>twice the upper limit of normal </a:t>
            </a:r>
            <a:r>
              <a:rPr lang="en-US" sz="1663" dirty="0"/>
              <a:t>are considered highly specific.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1663" dirty="0"/>
          </a:p>
          <a:p>
            <a:pPr>
              <a:defRPr/>
            </a:pPr>
            <a:r>
              <a:rPr lang="en-US" sz="1663" dirty="0"/>
              <a:t>Serum inflammatory markers such as ESR and CRP are usually modestly elevated in IgG4-RSD.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1663" dirty="0"/>
          </a:p>
          <a:p>
            <a:pPr>
              <a:defRPr/>
            </a:pPr>
            <a:r>
              <a:rPr lang="en-US" sz="1663" dirty="0"/>
              <a:t> Increased levels of serum </a:t>
            </a:r>
            <a:r>
              <a:rPr lang="en-US" sz="1663" dirty="0" err="1"/>
              <a:t>IgE</a:t>
            </a:r>
            <a:r>
              <a:rPr lang="en-US" sz="1663" dirty="0"/>
              <a:t> and peripheral </a:t>
            </a:r>
            <a:r>
              <a:rPr lang="en-US" sz="1663" dirty="0" err="1"/>
              <a:t>eosinophilia</a:t>
            </a:r>
            <a:r>
              <a:rPr lang="en-US" sz="1663" dirty="0"/>
              <a:t> are also reported in some patients.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1663" dirty="0"/>
              <a:t> </a:t>
            </a:r>
          </a:p>
          <a:p>
            <a:pPr>
              <a:defRPr/>
            </a:pPr>
            <a:r>
              <a:rPr lang="en-US" sz="1663" dirty="0" err="1"/>
              <a:t>Autoantibodies</a:t>
            </a:r>
            <a:r>
              <a:rPr lang="en-US" sz="1663" dirty="0"/>
              <a:t>  Ro/SSA and La/SSB antigens are absent. 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endParaRPr lang="en-US" sz="1663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C:\Users\Meisam\Desktop\Desktop\fainal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61100" y="168275"/>
            <a:ext cx="608013" cy="606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2" descr="http://iranianrac2011.ir/images/S2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666" y="155770"/>
            <a:ext cx="580734" cy="685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060" name="TextBox 16"/>
          <p:cNvSpPr txBox="1">
            <a:spLocks noChangeArrowheads="1"/>
          </p:cNvSpPr>
          <p:nvPr/>
        </p:nvSpPr>
        <p:spPr bwMode="auto">
          <a:xfrm>
            <a:off x="2513013" y="3573463"/>
            <a:ext cx="1860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1663" dirty="0"/>
              <a:t>The </a:t>
            </a:r>
            <a:r>
              <a:rPr lang="en-US" sz="1663" dirty="0" err="1"/>
              <a:t>clinicopathological</a:t>
            </a:r>
            <a:r>
              <a:rPr lang="en-US" sz="1663" dirty="0"/>
              <a:t> definition of IgG4-RSD remains in evolution and its </a:t>
            </a:r>
            <a:r>
              <a:rPr lang="en-US" sz="1663" dirty="0" err="1"/>
              <a:t>pathophysiology</a:t>
            </a:r>
            <a:r>
              <a:rPr lang="en-US" sz="1663" dirty="0"/>
              <a:t> is still </a:t>
            </a:r>
            <a:r>
              <a:rPr lang="en-US" sz="1663" dirty="0" err="1"/>
              <a:t>undelineated</a:t>
            </a:r>
            <a:r>
              <a:rPr lang="en-US" sz="1663" dirty="0"/>
              <a:t>.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1663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1663" dirty="0"/>
              <a:t>IgG4-related systemic disease (IgG4-RSD) is a systemic </a:t>
            </a:r>
            <a:r>
              <a:rPr lang="en-US" sz="1663" dirty="0" err="1"/>
              <a:t>fibroinflammatory</a:t>
            </a:r>
            <a:r>
              <a:rPr lang="en-US" sz="1663" dirty="0"/>
              <a:t> condition that can affect any organ system. Prompt recognition and management of this disease process are necessary to prevent sclerosis and permanent organ damage. 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1663" dirty="0"/>
          </a:p>
          <a:p>
            <a:pPr>
              <a:buFont typeface="Wingdings" panose="05000000000000000000" pitchFamily="2" charset="2"/>
              <a:buNone/>
              <a:defRPr/>
            </a:pPr>
            <a:endParaRPr lang="en-US" sz="1663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Conclusions: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Epidemiology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81188"/>
            <a:ext cx="8229600" cy="49006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Sjogren Syndrome is the </a:t>
            </a:r>
            <a:r>
              <a:rPr lang="en-US" altLang="en-US" sz="24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third</a:t>
            </a:r>
            <a:r>
              <a:rPr lang="en-US" altLang="en-US" sz="24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most common autoimmune disease </a:t>
            </a:r>
            <a:r>
              <a:rPr lang="en-US" altLang="en-US" sz="200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(Fox RI. 2005)</a:t>
            </a:r>
          </a:p>
          <a:p>
            <a:pPr>
              <a:lnSpc>
                <a:spcPct val="90000"/>
              </a:lnSpc>
            </a:pPr>
            <a:endParaRPr lang="en-US" altLang="en-US" sz="24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4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Approximately 90% occur in </a:t>
            </a:r>
            <a:r>
              <a:rPr lang="en-US" altLang="en-US" sz="24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women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4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Mainly affects </a:t>
            </a:r>
            <a:r>
              <a:rPr lang="en-US" altLang="en-US" sz="24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middle age </a:t>
            </a:r>
            <a:r>
              <a:rPr lang="en-US" altLang="en-US" sz="24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women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4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a cohort study of 400 patients: 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en-US" sz="24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average age of the patients was 52.7 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en-US" sz="24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93% of the patients were women</a:t>
            </a:r>
          </a:p>
          <a:p>
            <a:pPr algn="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 </a:t>
            </a:r>
            <a:r>
              <a:rPr lang="en-US" altLang="en-US" sz="200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(Garcia-Carrasco M, et al. 2002)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baseline="300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4438"/>
            <a:ext cx="7772400" cy="1757362"/>
          </a:xfrm>
        </p:spPr>
        <p:txBody>
          <a:bodyPr/>
          <a:lstStyle/>
          <a:p>
            <a:pPr>
              <a:defRPr/>
            </a:pPr>
            <a:r>
              <a:rPr lang="en-US" sz="5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Black" pitchFamily="34" charset="0"/>
              </a:rPr>
              <a:t>Treatment</a:t>
            </a:r>
            <a:endParaRPr lang="fa-IR" sz="540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 Black" pitchFamily="34" charset="0"/>
            </a:endParaRPr>
          </a:p>
        </p:txBody>
      </p:sp>
      <p:sp>
        <p:nvSpPr>
          <p:cNvPr id="46083" name="Rectangle 2"/>
          <p:cNvSpPr>
            <a:spLocks noChangeArrowheads="1"/>
          </p:cNvSpPr>
          <p:nvPr/>
        </p:nvSpPr>
        <p:spPr bwMode="auto">
          <a:xfrm>
            <a:off x="3124200" y="501650"/>
            <a:ext cx="6248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6324600" y="228600"/>
            <a:ext cx="2876550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70000"/>
              </a:lnSpc>
            </a:pPr>
            <a:r>
              <a:rPr lang="en-US" altLang="en-US" sz="2000" b="1" u="sng">
                <a:solidFill>
                  <a:srgbClr val="CC3300"/>
                </a:solidFill>
              </a:rPr>
              <a:t>5th iranianrac Mashhad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66FF99"/>
                </a:solidFill>
              </a:rPr>
              <a:t>Treatment of </a:t>
            </a:r>
            <a:r>
              <a:rPr lang="en-US" dirty="0" err="1" smtClean="0">
                <a:solidFill>
                  <a:srgbClr val="66FF99"/>
                </a:solidFill>
              </a:rPr>
              <a:t>Xerostomia</a:t>
            </a:r>
            <a:endParaRPr lang="fa-IR" dirty="0">
              <a:solidFill>
                <a:srgbClr val="66FF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                         </a:t>
            </a:r>
            <a:endParaRPr lang="en-US" sz="3600" dirty="0" smtClean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/>
              <a:t>   </a:t>
            </a:r>
            <a:r>
              <a:rPr lang="en-US" dirty="0" smtClean="0">
                <a:solidFill>
                  <a:srgbClr val="FFFF00"/>
                </a:solidFill>
              </a:rPr>
              <a:t>Avoid drug worse </a:t>
            </a:r>
            <a:r>
              <a:rPr lang="en-US" dirty="0" err="1" smtClean="0">
                <a:solidFill>
                  <a:srgbClr val="FFFF00"/>
                </a:solidFill>
              </a:rPr>
              <a:t>sicca</a:t>
            </a:r>
            <a:endParaRPr lang="en-US" dirty="0" smtClean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>
                <a:solidFill>
                  <a:srgbClr val="FFFF00"/>
                </a:solidFill>
              </a:rPr>
              <a:t>   Avoid low humidity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>
                <a:solidFill>
                  <a:srgbClr val="FFFF00"/>
                </a:solidFill>
              </a:rPr>
              <a:t>   Painful mouth may be differ from dryness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>
                <a:solidFill>
                  <a:srgbClr val="FFFF00"/>
                </a:solidFill>
              </a:rPr>
              <a:t>   Adequate Hydration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>
                <a:solidFill>
                  <a:srgbClr val="FFFF00"/>
                </a:solidFill>
              </a:rPr>
              <a:t>   Good oral hygiene </a:t>
            </a:r>
            <a:r>
              <a:rPr lang="en-US" sz="2800" dirty="0" smtClean="0">
                <a:solidFill>
                  <a:srgbClr val="FFFF00"/>
                </a:solidFill>
              </a:rPr>
              <a:t>(Toothbrushes, Toothpaste)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>
                <a:solidFill>
                  <a:srgbClr val="FFFF00"/>
                </a:solidFill>
              </a:rPr>
              <a:t>   Frequent visit of Dentist </a:t>
            </a:r>
            <a:r>
              <a:rPr lang="en-US" sz="2800" dirty="0" smtClean="0">
                <a:solidFill>
                  <a:srgbClr val="FFFF00"/>
                </a:solidFill>
              </a:rPr>
              <a:t>( Floss or Fluoride)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>
                <a:solidFill>
                  <a:srgbClr val="FFFF00"/>
                </a:solidFill>
              </a:rPr>
              <a:t>   Oral </a:t>
            </a:r>
            <a:r>
              <a:rPr lang="en-US" dirty="0" err="1" smtClean="0">
                <a:solidFill>
                  <a:srgbClr val="FFFF00"/>
                </a:solidFill>
              </a:rPr>
              <a:t>candidiasis</a:t>
            </a:r>
            <a:r>
              <a:rPr lang="en-US" dirty="0" smtClean="0">
                <a:solidFill>
                  <a:srgbClr val="FFFF00"/>
                </a:solidFill>
              </a:rPr>
              <a:t>: </a:t>
            </a:r>
            <a:r>
              <a:rPr lang="en-US" sz="2800" dirty="0" err="1" smtClean="0">
                <a:solidFill>
                  <a:srgbClr val="FFFF00"/>
                </a:solidFill>
              </a:rPr>
              <a:t>Nistatin</a:t>
            </a:r>
            <a:r>
              <a:rPr lang="en-US" sz="2800" dirty="0" smtClean="0">
                <a:solidFill>
                  <a:srgbClr val="FFFF00"/>
                </a:solidFill>
              </a:rPr>
              <a:t> elixir, </a:t>
            </a:r>
            <a:r>
              <a:rPr lang="en-US" sz="2800" dirty="0" err="1" smtClean="0">
                <a:solidFill>
                  <a:srgbClr val="FFFF00"/>
                </a:solidFill>
              </a:rPr>
              <a:t>Miconazol</a:t>
            </a:r>
            <a:r>
              <a:rPr lang="en-US" sz="2800" dirty="0" smtClean="0">
                <a:solidFill>
                  <a:srgbClr val="FFFF00"/>
                </a:solidFill>
              </a:rPr>
              <a:t> gel</a:t>
            </a:r>
            <a:endParaRPr lang="fa-IR" sz="2800" dirty="0">
              <a:solidFill>
                <a:srgbClr val="FFFF00"/>
              </a:solidFill>
            </a:endParaRPr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6629400" y="0"/>
            <a:ext cx="25146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70000"/>
              </a:lnSpc>
            </a:pPr>
            <a:r>
              <a:rPr lang="en-US" altLang="en-US" b="1" u="sng">
                <a:solidFill>
                  <a:srgbClr val="CC3300"/>
                </a:solidFill>
              </a:rPr>
              <a:t>5th iranianrac Mashhad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66FF99"/>
                </a:solidFill>
              </a:rPr>
              <a:t>Treatment of </a:t>
            </a:r>
            <a:r>
              <a:rPr lang="en-US" dirty="0" err="1" smtClean="0">
                <a:solidFill>
                  <a:srgbClr val="66FF99"/>
                </a:solidFill>
              </a:rPr>
              <a:t>Xerostomia</a:t>
            </a:r>
            <a:endParaRPr lang="fa-IR" dirty="0">
              <a:solidFill>
                <a:srgbClr val="66FF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                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en-US" dirty="0" smtClean="0">
                <a:solidFill>
                  <a:srgbClr val="FFFF00"/>
                </a:solidFill>
              </a:rPr>
              <a:t>    </a:t>
            </a:r>
            <a:r>
              <a:rPr lang="en-US" b="1" dirty="0" smtClean="0">
                <a:solidFill>
                  <a:srgbClr val="FF0000"/>
                </a:solidFill>
              </a:rPr>
              <a:t>Replacement of Oral Secretions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>
                <a:solidFill>
                  <a:srgbClr val="FFFF00"/>
                </a:solidFill>
              </a:rPr>
              <a:t>   1- Water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>
                <a:solidFill>
                  <a:srgbClr val="FFFF00"/>
                </a:solidFill>
              </a:rPr>
              <a:t>   2- Artificial Saliva ( Methylcellulose) </a:t>
            </a:r>
          </a:p>
          <a:p>
            <a:pPr>
              <a:defRPr/>
            </a:pPr>
            <a:r>
              <a:rPr lang="en-US" dirty="0" smtClean="0">
                <a:solidFill>
                  <a:srgbClr val="FFFF00"/>
                </a:solidFill>
              </a:rPr>
              <a:t>        Use after water    </a:t>
            </a:r>
          </a:p>
          <a:p>
            <a:pPr>
              <a:defRPr/>
            </a:pPr>
            <a:r>
              <a:rPr lang="en-US" dirty="0" smtClean="0">
                <a:solidFill>
                  <a:srgbClr val="FFFF00"/>
                </a:solidFill>
              </a:rPr>
              <a:t>        Different viscosity</a:t>
            </a:r>
          </a:p>
          <a:p>
            <a:pPr>
              <a:defRPr/>
            </a:pPr>
            <a:r>
              <a:rPr lang="en-US" dirty="0" smtClean="0">
                <a:solidFill>
                  <a:srgbClr val="FFFF00"/>
                </a:solidFill>
              </a:rPr>
              <a:t>        Different preference</a:t>
            </a:r>
          </a:p>
          <a:p>
            <a:pPr>
              <a:defRPr/>
            </a:pPr>
            <a:r>
              <a:rPr lang="en-US" dirty="0" smtClean="0">
                <a:solidFill>
                  <a:srgbClr val="FFFF00"/>
                </a:solidFill>
              </a:rPr>
              <a:t>        Spray, lozenges, pastilles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fa-IR" dirty="0"/>
          </a:p>
        </p:txBody>
      </p:sp>
      <p:sp>
        <p:nvSpPr>
          <p:cNvPr id="48133" name="Rectangle 4"/>
          <p:cNvSpPr>
            <a:spLocks noChangeArrowheads="1"/>
          </p:cNvSpPr>
          <p:nvPr/>
        </p:nvSpPr>
        <p:spPr bwMode="auto">
          <a:xfrm>
            <a:off x="6629400" y="0"/>
            <a:ext cx="25146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70000"/>
              </a:lnSpc>
            </a:pPr>
            <a:r>
              <a:rPr lang="en-US" altLang="en-US" b="1" u="sng">
                <a:solidFill>
                  <a:srgbClr val="CC3300"/>
                </a:solidFill>
              </a:rPr>
              <a:t>5th iranianrac Mashhad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66FF99"/>
                </a:solidFill>
              </a:rPr>
              <a:t>Treatment of </a:t>
            </a:r>
            <a:r>
              <a:rPr lang="en-US" dirty="0" err="1" smtClean="0">
                <a:solidFill>
                  <a:srgbClr val="66FF99"/>
                </a:solidFill>
              </a:rPr>
              <a:t>Xerophtalmia</a:t>
            </a:r>
            <a:endParaRPr lang="en-US" dirty="0">
              <a:solidFill>
                <a:srgbClr val="66FF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FF0000"/>
                </a:solidFill>
              </a:rPr>
              <a:t> Artificial tears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FF0000"/>
                </a:solidFill>
              </a:rPr>
              <a:t> Tear conservation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FF0000"/>
                </a:solidFill>
              </a:rPr>
              <a:t>Other treatments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FF0000"/>
                </a:solidFill>
              </a:rPr>
              <a:t>Complications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dirty="0"/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6629400" y="0"/>
            <a:ext cx="25146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70000"/>
              </a:lnSpc>
            </a:pPr>
            <a:r>
              <a:rPr lang="en-US" altLang="en-US" b="1" u="sng">
                <a:solidFill>
                  <a:srgbClr val="CC3300"/>
                </a:solidFill>
              </a:rPr>
              <a:t>5th iranianrac Mashhad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66FF99"/>
                </a:solidFill>
              </a:rPr>
              <a:t>Treatment of Dryness</a:t>
            </a:r>
            <a:endParaRPr lang="en-US" dirty="0">
              <a:solidFill>
                <a:srgbClr val="66FF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Tracheal dryness </a:t>
            </a:r>
            <a:endParaRPr lang="en-US" sz="3600" dirty="0" smtClean="0">
              <a:solidFill>
                <a:srgbClr val="FF0000"/>
              </a:solidFill>
              <a:sym typeface="Wingdings" pitchFamily="2" charset="2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3600" dirty="0" smtClean="0">
                <a:sym typeface="Wingdings" pitchFamily="2" charset="2"/>
              </a:rPr>
              <a:t>     </a:t>
            </a:r>
            <a:r>
              <a:rPr lang="en-US" dirty="0" smtClean="0"/>
              <a:t> </a:t>
            </a:r>
            <a:r>
              <a:rPr lang="en-US" sz="2800" dirty="0" smtClean="0">
                <a:solidFill>
                  <a:srgbClr val="FFFF00"/>
                </a:solidFill>
              </a:rPr>
              <a:t>Saline nasal spray, nasal </a:t>
            </a:r>
            <a:r>
              <a:rPr lang="en-US" sz="2800" dirty="0" err="1" smtClean="0">
                <a:solidFill>
                  <a:srgbClr val="FFFF00"/>
                </a:solidFill>
              </a:rPr>
              <a:t>lavage</a:t>
            </a:r>
            <a:r>
              <a:rPr lang="en-US" sz="2800" dirty="0" smtClean="0">
                <a:solidFill>
                  <a:srgbClr val="FFFF00"/>
                </a:solidFill>
              </a:rPr>
              <a:t> ,   humidifier , PPI</a:t>
            </a:r>
            <a:endParaRPr lang="en-US" dirty="0" smtClean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/>
              <a:t>  </a:t>
            </a:r>
            <a:r>
              <a:rPr lang="en-US" sz="3600" dirty="0" smtClean="0">
                <a:solidFill>
                  <a:srgbClr val="FF0000"/>
                </a:solidFill>
              </a:rPr>
              <a:t>Skin Dryness</a:t>
            </a:r>
            <a:endParaRPr lang="en-US" sz="3600" dirty="0" smtClean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3600" dirty="0" smtClean="0"/>
              <a:t>      </a:t>
            </a:r>
            <a:r>
              <a:rPr lang="en-US" sz="2800" dirty="0" smtClean="0">
                <a:solidFill>
                  <a:srgbClr val="FFFF00"/>
                </a:solidFill>
              </a:rPr>
              <a:t>Moisturizing lotions, Bath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</a:t>
            </a:r>
            <a:r>
              <a:rPr lang="en-US" sz="3600" dirty="0" smtClean="0">
                <a:solidFill>
                  <a:srgbClr val="FF0000"/>
                </a:solidFill>
              </a:rPr>
              <a:t>Vaginal dryness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        Vaginal moisturizer , </a:t>
            </a:r>
            <a:r>
              <a:rPr lang="en-US" sz="2800" dirty="0" err="1" smtClean="0">
                <a:solidFill>
                  <a:srgbClr val="FFFF00"/>
                </a:solidFill>
              </a:rPr>
              <a:t>Vit</a:t>
            </a:r>
            <a:r>
              <a:rPr lang="en-US" sz="2800" dirty="0" smtClean="0">
                <a:solidFill>
                  <a:srgbClr val="FFFF00"/>
                </a:solidFill>
              </a:rPr>
              <a:t> E cream, topical vaginal    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         estrogen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50181" name="Rectangle 4"/>
          <p:cNvSpPr>
            <a:spLocks noChangeArrowheads="1"/>
          </p:cNvSpPr>
          <p:nvPr/>
        </p:nvSpPr>
        <p:spPr bwMode="auto">
          <a:xfrm>
            <a:off x="6629400" y="0"/>
            <a:ext cx="25146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70000"/>
              </a:lnSpc>
            </a:pPr>
            <a:r>
              <a:rPr lang="en-US" altLang="en-US" b="1" u="sng">
                <a:solidFill>
                  <a:srgbClr val="CC3300"/>
                </a:solidFill>
              </a:rPr>
              <a:t>5th iranianrac Mashhad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66FF99"/>
                </a:solidFill>
              </a:rPr>
              <a:t>Treatment of Dryness</a:t>
            </a:r>
            <a:endParaRPr lang="fa-IR" dirty="0">
              <a:solidFill>
                <a:srgbClr val="66FF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         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</a:t>
            </a:r>
            <a:r>
              <a:rPr lang="en-US" sz="3500" dirty="0" smtClean="0">
                <a:solidFill>
                  <a:srgbClr val="FF0000"/>
                </a:solidFill>
              </a:rPr>
              <a:t>Stimulation of existing salivary flow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3000" dirty="0" smtClean="0"/>
              <a:t>      </a:t>
            </a:r>
            <a:r>
              <a:rPr lang="en-US" sz="2600" dirty="0" smtClean="0">
                <a:solidFill>
                  <a:srgbClr val="FFFF00"/>
                </a:solidFill>
              </a:rPr>
              <a:t>Sugarless  candies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600" dirty="0" smtClean="0">
                <a:solidFill>
                  <a:srgbClr val="FFFF00"/>
                </a:solidFill>
              </a:rPr>
              <a:t>      Fruit slice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600" dirty="0" smtClean="0">
                <a:solidFill>
                  <a:srgbClr val="FFFF00"/>
                </a:solidFill>
              </a:rPr>
              <a:t>      Sugar-free gums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</a:rPr>
              <a:t>Sialogogues</a:t>
            </a:r>
            <a:endParaRPr lang="en-US" sz="3500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</a:t>
            </a:r>
            <a:r>
              <a:rPr lang="en-US" sz="2800" dirty="0" smtClean="0"/>
              <a:t>   </a:t>
            </a:r>
            <a:r>
              <a:rPr lang="en-US" sz="2800" dirty="0" err="1" smtClean="0">
                <a:solidFill>
                  <a:srgbClr val="FFFF00"/>
                </a:solidFill>
              </a:rPr>
              <a:t>Pilocarpine</a:t>
            </a:r>
            <a:r>
              <a:rPr lang="en-US" sz="2800" dirty="0" smtClean="0">
                <a:solidFill>
                  <a:srgbClr val="FFFF00"/>
                </a:solidFill>
              </a:rPr>
              <a:t>(</a:t>
            </a:r>
            <a:r>
              <a:rPr lang="en-US" sz="2800" dirty="0" err="1" smtClean="0">
                <a:solidFill>
                  <a:srgbClr val="FFFF00"/>
                </a:solidFill>
              </a:rPr>
              <a:t>Salagen</a:t>
            </a:r>
            <a:r>
              <a:rPr lang="en-US" sz="2800" dirty="0" smtClean="0">
                <a:solidFill>
                  <a:srgbClr val="FFFF00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        </a:t>
            </a:r>
            <a:r>
              <a:rPr lang="en-US" sz="2800" dirty="0" err="1" smtClean="0">
                <a:solidFill>
                  <a:srgbClr val="FFFF00"/>
                </a:solidFill>
              </a:rPr>
              <a:t>Cevimeline</a:t>
            </a:r>
            <a:r>
              <a:rPr lang="en-US" sz="2800" dirty="0" smtClean="0">
                <a:solidFill>
                  <a:srgbClr val="FFFF00"/>
                </a:solidFill>
              </a:rPr>
              <a:t>(</a:t>
            </a:r>
            <a:r>
              <a:rPr lang="en-US" sz="2800" dirty="0" err="1" smtClean="0">
                <a:solidFill>
                  <a:srgbClr val="FFFF00"/>
                </a:solidFill>
              </a:rPr>
              <a:t>Evoxac</a:t>
            </a:r>
            <a:r>
              <a:rPr lang="en-US" sz="2800" dirty="0" smtClean="0">
                <a:solidFill>
                  <a:srgbClr val="FFFF00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       </a:t>
            </a:r>
            <a:endParaRPr lang="fa-IR" dirty="0"/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6629400" y="0"/>
            <a:ext cx="25146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70000"/>
              </a:lnSpc>
            </a:pPr>
            <a:r>
              <a:rPr lang="en-US" altLang="en-US" b="1" u="sng">
                <a:solidFill>
                  <a:srgbClr val="CC3300"/>
                </a:solidFill>
              </a:rPr>
              <a:t>5th iranianrac Mashhad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3600" dirty="0" smtClean="0">
                <a:solidFill>
                  <a:srgbClr val="66FF99"/>
                </a:solidFill>
              </a:rPr>
              <a:t>Treatment of Systemic Manifestation</a:t>
            </a:r>
            <a:endParaRPr lang="fa-IR" sz="3600" dirty="0">
              <a:solidFill>
                <a:srgbClr val="66FF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en-US" dirty="0" err="1" smtClean="0">
                <a:solidFill>
                  <a:srgbClr val="FF0000"/>
                </a:solidFill>
              </a:rPr>
              <a:t>Musckuloskeletal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</a:t>
            </a:r>
            <a:r>
              <a:rPr lang="en-US" sz="2800" dirty="0" smtClean="0">
                <a:solidFill>
                  <a:srgbClr val="FFFF00"/>
                </a:solidFill>
              </a:rPr>
              <a:t>Analgesics, NSAIDs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       DMARDs: HCQ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FF0000"/>
                </a:solidFill>
              </a:rPr>
              <a:t>    Cardiopulmonary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   </a:t>
            </a:r>
            <a:r>
              <a:rPr lang="en-US" sz="2400" dirty="0" smtClean="0">
                <a:solidFill>
                  <a:srgbClr val="FFFF00"/>
                </a:solidFill>
              </a:rPr>
              <a:t>lymphocytic interstitial </a:t>
            </a:r>
            <a:r>
              <a:rPr lang="en-US" sz="2400" dirty="0" err="1" smtClean="0">
                <a:solidFill>
                  <a:srgbClr val="FFFF00"/>
                </a:solidFill>
              </a:rPr>
              <a:t>pneumonitis</a:t>
            </a:r>
            <a:r>
              <a:rPr lang="en-US" sz="2400" dirty="0" smtClean="0">
                <a:solidFill>
                  <a:srgbClr val="FFFF00"/>
                </a:solidFill>
              </a:rPr>
              <a:t>: GC with CYP 500-1000   mg monthly, AZT2.5 mg/Kg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solidFill>
                  <a:srgbClr val="FFFF00"/>
                </a:solidFill>
              </a:rPr>
              <a:t>       Pulmonary emboli</a:t>
            </a:r>
            <a:endParaRPr lang="fa-IR" sz="2400" dirty="0">
              <a:solidFill>
                <a:srgbClr val="FFFF00"/>
              </a:solidFill>
            </a:endParaRPr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6629400" y="0"/>
            <a:ext cx="25146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70000"/>
              </a:lnSpc>
            </a:pPr>
            <a:r>
              <a:rPr lang="en-US" altLang="en-US" b="1" u="sng">
                <a:solidFill>
                  <a:srgbClr val="CC3300"/>
                </a:solidFill>
              </a:rPr>
              <a:t>5th iranianrac Mashhad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solidFill>
                  <a:srgbClr val="66FF99"/>
                </a:solidFill>
              </a:rPr>
              <a:t>Treatment of Systemic Manifestation</a:t>
            </a:r>
            <a:endParaRPr lang="fa-IR" dirty="0">
              <a:solidFill>
                <a:srgbClr val="66FF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FF0000"/>
                </a:solidFill>
              </a:rPr>
              <a:t>Renal disease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</a:t>
            </a:r>
            <a:r>
              <a:rPr lang="en-US" sz="2400" dirty="0" smtClean="0">
                <a:solidFill>
                  <a:srgbClr val="FFFF00"/>
                </a:solidFill>
              </a:rPr>
              <a:t>RTA: Sodium bicarbonate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solidFill>
                  <a:srgbClr val="FFFF00"/>
                </a:solidFill>
              </a:rPr>
              <a:t>       GN: Based on </a:t>
            </a:r>
            <a:r>
              <a:rPr lang="en-US" sz="2400" dirty="0" err="1" smtClean="0">
                <a:solidFill>
                  <a:srgbClr val="FFFF00"/>
                </a:solidFill>
              </a:rPr>
              <a:t>Bx</a:t>
            </a:r>
            <a:r>
              <a:rPr lang="en-US" sz="2400" dirty="0" smtClean="0">
                <a:solidFill>
                  <a:srgbClr val="FFFF00"/>
                </a:solidFill>
              </a:rPr>
              <a:t>, GC, CYC, </a:t>
            </a:r>
            <a:r>
              <a:rPr lang="en-US" sz="2400" dirty="0" err="1" smtClean="0">
                <a:solidFill>
                  <a:srgbClr val="FFFF00"/>
                </a:solidFill>
              </a:rPr>
              <a:t>Cellcept</a:t>
            </a:r>
            <a:r>
              <a:rPr lang="en-US" sz="2400" dirty="0" smtClean="0">
                <a:solidFill>
                  <a:srgbClr val="FFFF00"/>
                </a:solidFill>
              </a:rPr>
              <a:t>, same as lupus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      </a:t>
            </a:r>
            <a:r>
              <a:rPr lang="en-US" dirty="0" smtClean="0">
                <a:solidFill>
                  <a:srgbClr val="FF0000"/>
                </a:solidFill>
              </a:rPr>
              <a:t>Gastrointestinal disorders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</a:t>
            </a:r>
            <a:r>
              <a:rPr lang="en-US" sz="2400" dirty="0" smtClean="0">
                <a:solidFill>
                  <a:srgbClr val="FFFF00"/>
                </a:solidFill>
              </a:rPr>
              <a:t>GERD: PPI, </a:t>
            </a:r>
            <a:r>
              <a:rPr lang="en-US" sz="2400" dirty="0" err="1" smtClean="0">
                <a:solidFill>
                  <a:srgbClr val="FFFF00"/>
                </a:solidFill>
              </a:rPr>
              <a:t>Promotitity</a:t>
            </a:r>
            <a:r>
              <a:rPr lang="en-US" sz="2400" dirty="0" smtClean="0">
                <a:solidFill>
                  <a:srgbClr val="FFFF00"/>
                </a:solidFill>
              </a:rPr>
              <a:t> agents, Dietary modification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solidFill>
                  <a:srgbClr val="FFFF00"/>
                </a:solidFill>
              </a:rPr>
              <a:t>        </a:t>
            </a:r>
            <a:r>
              <a:rPr lang="en-US" sz="2400" dirty="0" err="1" smtClean="0">
                <a:solidFill>
                  <a:srgbClr val="FFFF00"/>
                </a:solidFill>
              </a:rPr>
              <a:t>Billiary</a:t>
            </a:r>
            <a:r>
              <a:rPr lang="en-US" sz="2400" dirty="0" smtClean="0">
                <a:solidFill>
                  <a:srgbClr val="FFFF00"/>
                </a:solidFill>
              </a:rPr>
              <a:t> cirrhosis: </a:t>
            </a:r>
            <a:r>
              <a:rPr lang="en-US" sz="2400" dirty="0" err="1" smtClean="0">
                <a:solidFill>
                  <a:srgbClr val="FFFF00"/>
                </a:solidFill>
              </a:rPr>
              <a:t>Chelate</a:t>
            </a:r>
            <a:r>
              <a:rPr lang="en-US" sz="2400" dirty="0" smtClean="0">
                <a:solidFill>
                  <a:srgbClr val="FFFF00"/>
                </a:solidFill>
              </a:rPr>
              <a:t> bile salt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solidFill>
                  <a:srgbClr val="FFFF00"/>
                </a:solidFill>
              </a:rPr>
              <a:t>        Consider HCV has SS-like syndrome</a:t>
            </a:r>
            <a:endParaRPr lang="fa-IR" dirty="0">
              <a:solidFill>
                <a:srgbClr val="FFFF00"/>
              </a:solidFill>
            </a:endParaRPr>
          </a:p>
        </p:txBody>
      </p:sp>
      <p:sp>
        <p:nvSpPr>
          <p:cNvPr id="53253" name="Rectangle 4"/>
          <p:cNvSpPr>
            <a:spLocks noChangeArrowheads="1"/>
          </p:cNvSpPr>
          <p:nvPr/>
        </p:nvSpPr>
        <p:spPr bwMode="auto">
          <a:xfrm>
            <a:off x="6629400" y="0"/>
            <a:ext cx="25146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70000"/>
              </a:lnSpc>
            </a:pPr>
            <a:r>
              <a:rPr lang="en-US" altLang="en-US" b="1" u="sng">
                <a:solidFill>
                  <a:srgbClr val="CC3300"/>
                </a:solidFill>
              </a:rPr>
              <a:t>5th iranianrac Mashhad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solidFill>
                  <a:srgbClr val="66FF99"/>
                </a:solidFill>
              </a:rPr>
              <a:t>Treatment of Systemic Manifestation</a:t>
            </a:r>
            <a:endParaRPr lang="fa-IR" dirty="0">
              <a:solidFill>
                <a:srgbClr val="66FF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FF0000"/>
                </a:solidFill>
              </a:rPr>
              <a:t>Endocrine disorder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/>
              <a:t>   		  </a:t>
            </a:r>
            <a:r>
              <a:rPr lang="en-US" sz="2400" dirty="0" smtClean="0">
                <a:solidFill>
                  <a:srgbClr val="FFFF00"/>
                </a:solidFill>
              </a:rPr>
              <a:t>Hypothyroidism: Thyroid replacement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FF0000"/>
                </a:solidFill>
              </a:rPr>
              <a:t>     Neurologic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	 </a:t>
            </a:r>
            <a:r>
              <a:rPr lang="en-US" sz="2400" dirty="0" smtClean="0">
                <a:solidFill>
                  <a:srgbClr val="FFFF00"/>
                </a:solidFill>
              </a:rPr>
              <a:t>Peripheral </a:t>
            </a:r>
            <a:r>
              <a:rPr lang="en-US" sz="2400" dirty="0" err="1" smtClean="0">
                <a:solidFill>
                  <a:srgbClr val="FFFF00"/>
                </a:solidFill>
              </a:rPr>
              <a:t>vasculitic</a:t>
            </a:r>
            <a:r>
              <a:rPr lang="en-US" sz="2400" dirty="0" smtClean="0">
                <a:solidFill>
                  <a:srgbClr val="FFFF00"/>
                </a:solidFill>
              </a:rPr>
              <a:t> neuropathy: High dose GC and               	Immunosuppressive , IVIG in CIDP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solidFill>
                  <a:srgbClr val="FFFF00"/>
                </a:solidFill>
              </a:rPr>
              <a:t>       	  CNS vasculitis: High dose GC and Immunosuppressive </a:t>
            </a:r>
            <a:endParaRPr lang="fa-IR" dirty="0">
              <a:solidFill>
                <a:srgbClr val="FFFF00"/>
              </a:solidFill>
            </a:endParaRPr>
          </a:p>
        </p:txBody>
      </p:sp>
      <p:sp>
        <p:nvSpPr>
          <p:cNvPr id="54277" name="Rectangle 4"/>
          <p:cNvSpPr>
            <a:spLocks noChangeArrowheads="1"/>
          </p:cNvSpPr>
          <p:nvPr/>
        </p:nvSpPr>
        <p:spPr bwMode="auto">
          <a:xfrm>
            <a:off x="6629400" y="0"/>
            <a:ext cx="25146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70000"/>
              </a:lnSpc>
            </a:pPr>
            <a:r>
              <a:rPr lang="en-US" altLang="en-US" b="1" u="sng">
                <a:solidFill>
                  <a:srgbClr val="CC3300"/>
                </a:solidFill>
              </a:rPr>
              <a:t>5th iranianrac Mashhad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solidFill>
                  <a:srgbClr val="66FF99"/>
                </a:solidFill>
              </a:rPr>
              <a:t>Treatment of Systemic Manifestation</a:t>
            </a:r>
            <a:endParaRPr lang="fa-IR" dirty="0">
              <a:solidFill>
                <a:srgbClr val="66FF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Cutaneous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  </a:t>
            </a:r>
            <a:r>
              <a:rPr lang="en-US" sz="2400" dirty="0" smtClean="0">
                <a:solidFill>
                  <a:srgbClr val="FFFF00"/>
                </a:solidFill>
              </a:rPr>
              <a:t>Leukocytoclastic vasculitis: similar </a:t>
            </a:r>
            <a:r>
              <a:rPr lang="en-US" sz="2400" dirty="0" err="1" smtClean="0">
                <a:solidFill>
                  <a:srgbClr val="FFFF00"/>
                </a:solidFill>
              </a:rPr>
              <a:t>cutaneous</a:t>
            </a:r>
            <a:r>
              <a:rPr lang="en-US" sz="2400" dirty="0" smtClean="0">
                <a:solidFill>
                  <a:srgbClr val="FFFF00"/>
                </a:solidFill>
              </a:rPr>
              <a:t>   vasculitis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solidFill>
                  <a:srgbClr val="FFFF00"/>
                </a:solidFill>
              </a:rPr>
              <a:t>         </a:t>
            </a:r>
            <a:r>
              <a:rPr lang="en-US" sz="2400" dirty="0" err="1" smtClean="0">
                <a:solidFill>
                  <a:srgbClr val="FFFF00"/>
                </a:solidFill>
              </a:rPr>
              <a:t>Maculopapular</a:t>
            </a:r>
            <a:r>
              <a:rPr lang="en-US" sz="2400" dirty="0" smtClean="0">
                <a:solidFill>
                  <a:srgbClr val="FFFF00"/>
                </a:solidFill>
              </a:rPr>
              <a:t> rash: moisturizers and HCQ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  </a:t>
            </a:r>
            <a:r>
              <a:rPr lang="en-US" dirty="0" smtClean="0">
                <a:solidFill>
                  <a:srgbClr val="FF0000"/>
                </a:solidFill>
              </a:rPr>
              <a:t>Fatigue  </a:t>
            </a:r>
            <a:r>
              <a:rPr lang="en-US" sz="2600" dirty="0" smtClean="0">
                <a:solidFill>
                  <a:srgbClr val="FF0000"/>
                </a:solidFill>
              </a:rPr>
              <a:t>( common, </a:t>
            </a:r>
            <a:r>
              <a:rPr lang="en-US" sz="2600" dirty="0" err="1" smtClean="0">
                <a:solidFill>
                  <a:srgbClr val="FF0000"/>
                </a:solidFill>
              </a:rPr>
              <a:t>multifactorial</a:t>
            </a:r>
            <a:r>
              <a:rPr lang="en-US" sz="2600" dirty="0" smtClean="0">
                <a:solidFill>
                  <a:srgbClr val="FF0000"/>
                </a:solidFill>
              </a:rPr>
              <a:t>)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</a:t>
            </a:r>
            <a:r>
              <a:rPr lang="en-US" sz="2400" dirty="0" smtClean="0">
                <a:solidFill>
                  <a:srgbClr val="FFFF00"/>
                </a:solidFill>
              </a:rPr>
              <a:t>Active disease: HCQ, Low dose GC , NSAID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solidFill>
                  <a:srgbClr val="FFFF00"/>
                </a:solidFill>
              </a:rPr>
              <a:t>       Thyroid hormone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solidFill>
                  <a:srgbClr val="FFFF00"/>
                </a:solidFill>
              </a:rPr>
              <a:t>        Fibromyalgia: Antidepressants, SSRIs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solidFill>
                  <a:srgbClr val="FFFF00"/>
                </a:solidFill>
              </a:rPr>
              <a:t>        Physical therapy and multivitamin</a:t>
            </a:r>
            <a:endParaRPr lang="en-US" dirty="0" smtClean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  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 smtClean="0"/>
              <a:t>     </a:t>
            </a:r>
            <a:endParaRPr lang="fa-IR" dirty="0"/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6629400" y="0"/>
            <a:ext cx="25146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70000"/>
              </a:lnSpc>
            </a:pPr>
            <a:r>
              <a:rPr lang="en-US" altLang="en-US" b="1" u="sng">
                <a:solidFill>
                  <a:srgbClr val="CC3300"/>
                </a:solidFill>
              </a:rPr>
              <a:t>5th iranianrac Mashhad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Epidemiology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14400" y="1828800"/>
            <a:ext cx="7924800" cy="429736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en-US" sz="20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reported </a:t>
            </a:r>
            <a:r>
              <a:rPr lang="en-US" altLang="en-US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prevalence</a:t>
            </a:r>
            <a:r>
              <a:rPr lang="en-US" altLang="en-US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altLang="en-US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0.05 - 4.8%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0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en-US" sz="20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incidence</a:t>
            </a:r>
            <a:r>
              <a:rPr lang="en-US" altLang="en-US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of primary SS is about </a:t>
            </a:r>
            <a:r>
              <a:rPr lang="en-US" altLang="en-US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cases per </a:t>
            </a:r>
            <a:r>
              <a:rPr lang="en-US" altLang="en-US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100,000</a:t>
            </a:r>
            <a:r>
              <a:rPr lang="en-US" altLang="en-US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persons.</a:t>
            </a:r>
          </a:p>
          <a:p>
            <a:pPr algn="r">
              <a:buFont typeface="Wingdings" panose="05000000000000000000" pitchFamily="2" charset="2"/>
              <a:buNone/>
            </a:pPr>
            <a:r>
              <a:rPr lang="en-US" altLang="en-US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(Pillemer SR, et al. 2001)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828925"/>
            <a:ext cx="7772400" cy="1362075"/>
          </a:xfrm>
        </p:spPr>
        <p:txBody>
          <a:bodyPr/>
          <a:lstStyle/>
          <a:p>
            <a:pPr algn="ctr">
              <a:defRPr/>
            </a:pP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Clinical Manifestations</a:t>
            </a:r>
            <a:endParaRPr lang="en-US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pPr algn="ctr"/>
            <a:r>
              <a:rPr lang="en-US" altLang="en-US" sz="3600" b="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80772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disease runs usually a rather </a:t>
            </a:r>
            <a:r>
              <a:rPr lang="en-US" altLang="en-US" sz="28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slow</a:t>
            </a: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en-US" sz="28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benign</a:t>
            </a: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course.</a:t>
            </a:r>
          </a:p>
          <a:p>
            <a:pPr>
              <a:lnSpc>
                <a:spcPct val="90000"/>
              </a:lnSpc>
            </a:pPr>
            <a:endParaRPr lang="en-US" altLang="en-US" sz="28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Initial manifestations can be </a:t>
            </a:r>
            <a:r>
              <a:rPr lang="en-US" altLang="en-US" sz="28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nonspecific</a:t>
            </a:r>
            <a:r>
              <a:rPr lang="en-US" altLang="en-US" sz="200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90000"/>
              </a:lnSpc>
            </a:pPr>
            <a:endParaRPr lang="en-US" altLang="en-US" sz="28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a prospective cohort study of 400 patients, </a:t>
            </a:r>
            <a:r>
              <a:rPr lang="en-US" altLang="en-US" sz="28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98% </a:t>
            </a: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presented with </a:t>
            </a:r>
            <a:r>
              <a:rPr lang="en-US" altLang="en-US" sz="280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dry mouth </a:t>
            </a: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en-US" sz="280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93%</a:t>
            </a: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presented with </a:t>
            </a:r>
            <a:r>
              <a:rPr lang="en-US" altLang="en-US" sz="280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dry eyes</a:t>
            </a:r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en-US" altLang="en-US" sz="200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(Garcia-Carrasco M, et al. 2002)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clinical manifestations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133600"/>
            <a:ext cx="8001000" cy="448151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clinical manifestations of SS are divided into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4">
              <a:buFont typeface="Wingdings" panose="05000000000000000000" pitchFamily="2" charset="2"/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4">
              <a:buFont typeface="Wingdings" panose="05000000000000000000" pitchFamily="2" charset="2"/>
              <a:buChar char="Ø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exocrine gland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features</a:t>
            </a:r>
          </a:p>
          <a:p>
            <a:pPr lvl="4">
              <a:buFont typeface="Wingdings" panose="05000000000000000000" pitchFamily="2" charset="2"/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4">
              <a:buFont typeface="Wingdings" panose="05000000000000000000" pitchFamily="2" charset="2"/>
              <a:buChar char="Ø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extraglandular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disease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features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algn="ctr"/>
            <a:r>
              <a:rPr lang="en-US" altLang="en-US" sz="3600" b="0" smtClean="0">
                <a:solidFill>
                  <a:srgbClr val="FF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exocrine gland features</a:t>
            </a:r>
            <a:endParaRPr lang="en-US" altLang="en-US" sz="3600" b="0" smtClean="0">
              <a:solidFill>
                <a:srgbClr val="FF00FF"/>
              </a:solidFill>
              <a:effectLst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667625" cy="4800600"/>
          </a:xfrm>
        </p:spPr>
        <p:txBody>
          <a:bodyPr/>
          <a:lstStyle/>
          <a:p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keratoconjunctivitis sicca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8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Xerostomia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8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Salivary Gland enlargement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80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80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Others (Exocrine gland involvement in the skin, upper airway tract &amp; GUT)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1338</TotalTime>
  <Words>1815</Words>
  <Application>Microsoft Office PowerPoint</Application>
  <PresentationFormat>On-screen Show (4:3)</PresentationFormat>
  <Paragraphs>483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6" baseType="lpstr">
      <vt:lpstr>Tahoma</vt:lpstr>
      <vt:lpstr>Arial</vt:lpstr>
      <vt:lpstr>Wingdings</vt:lpstr>
      <vt:lpstr>Calibri</vt:lpstr>
      <vt:lpstr>Times New Roman</vt:lpstr>
      <vt:lpstr>Aharoni</vt:lpstr>
      <vt:lpstr>Shimmer</vt:lpstr>
      <vt:lpstr>Sjogren Syndrome</vt:lpstr>
      <vt:lpstr>Definition</vt:lpstr>
      <vt:lpstr>Types</vt:lpstr>
      <vt:lpstr>Epidemiology</vt:lpstr>
      <vt:lpstr>Epidemiology</vt:lpstr>
      <vt:lpstr>Clinical Manifestations</vt:lpstr>
      <vt:lpstr>Presentation</vt:lpstr>
      <vt:lpstr>clinical manifestations</vt:lpstr>
      <vt:lpstr>the exocrine gland features</vt:lpstr>
      <vt:lpstr>keratoconjunctivitis sicca (Dry Eye)</vt:lpstr>
      <vt:lpstr>Xrostomia  (Dry  Mouth)</vt:lpstr>
      <vt:lpstr> Salivary Gland Enlargement</vt:lpstr>
      <vt:lpstr>Other Manifestations 50-70%</vt:lpstr>
      <vt:lpstr>the extraglandular disease features</vt:lpstr>
      <vt:lpstr>Musculoskeletal</vt:lpstr>
      <vt:lpstr>Vascular</vt:lpstr>
      <vt:lpstr>Pulmunary</vt:lpstr>
      <vt:lpstr>Gastrointestinal</vt:lpstr>
      <vt:lpstr>Hepatic &amp; Pancreas</vt:lpstr>
      <vt:lpstr>Renal</vt:lpstr>
      <vt:lpstr>Neurologic</vt:lpstr>
      <vt:lpstr>Heamatologic &amp; Lab Finding</vt:lpstr>
      <vt:lpstr>    </vt:lpstr>
      <vt:lpstr>PowerPoint Presentation</vt:lpstr>
      <vt:lpstr>PowerPoint Presentation</vt:lpstr>
      <vt:lpstr>    </vt:lpstr>
      <vt:lpstr>PowerPoint Presentation</vt:lpstr>
      <vt:lpstr>DIFFERENTIAL DIAGNOSIS OF SJOGREN’S SYNDROME</vt:lpstr>
      <vt:lpstr>DIFFERENTIAL DIAGNOSIS OF SJOGREN’S SYNDROMS</vt:lpstr>
      <vt:lpstr>DIFFERENTIAL DIAGNOSIS OF SJOGREN’S SYNDROME</vt:lpstr>
      <vt:lpstr>IgG4-related systemic disease </vt:lpstr>
      <vt:lpstr>PowerPoint Presentation</vt:lpstr>
      <vt:lpstr>IgG4-related systemic disease </vt:lpstr>
      <vt:lpstr>IgG4-related systemic disease </vt:lpstr>
      <vt:lpstr>IgG4-related systemic disease </vt:lpstr>
      <vt:lpstr>IgG4-related systemic disease </vt:lpstr>
      <vt:lpstr>IgG4-related systemic disease </vt:lpstr>
      <vt:lpstr>IgG4-related systemic disease </vt:lpstr>
      <vt:lpstr>Conclusions:</vt:lpstr>
      <vt:lpstr>Treatment</vt:lpstr>
      <vt:lpstr>Treatment of Xerostomia</vt:lpstr>
      <vt:lpstr>Treatment of Xerostomia</vt:lpstr>
      <vt:lpstr>Treatment of Xerophtalmia</vt:lpstr>
      <vt:lpstr>Treatment of Dryness</vt:lpstr>
      <vt:lpstr>Treatment of Dryness</vt:lpstr>
      <vt:lpstr>Treatment of Systemic Manifestation</vt:lpstr>
      <vt:lpstr>Treatment of Systemic Manifestation</vt:lpstr>
      <vt:lpstr>Treatment of Systemic Manifestation</vt:lpstr>
      <vt:lpstr>Treatment of Systemic Manifestation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mina</cp:lastModifiedBy>
  <cp:revision>149</cp:revision>
  <dcterms:created xsi:type="dcterms:W3CDTF">2004-05-25T04:43:44Z</dcterms:created>
  <dcterms:modified xsi:type="dcterms:W3CDTF">2016-11-28T14:56:21Z</dcterms:modified>
</cp:coreProperties>
</file>